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86" r:id="rId2"/>
    <p:sldId id="258" r:id="rId3"/>
    <p:sldId id="289" r:id="rId4"/>
    <p:sldId id="290" r:id="rId5"/>
    <p:sldId id="291" r:id="rId6"/>
    <p:sldId id="293" r:id="rId7"/>
    <p:sldId id="288" r:id="rId8"/>
    <p:sldId id="295" r:id="rId9"/>
    <p:sldId id="292" r:id="rId10"/>
    <p:sldId id="284" r:id="rId11"/>
    <p:sldId id="285" r:id="rId12"/>
    <p:sldId id="287" r:id="rId13"/>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and INSTRUCTIONS" id="{05500FCB-E53B-D04D-82CA-51F0140D22FE}">
          <p14:sldIdLst/>
        </p14:section>
        <p14:section name="TEMPLATE" id="{D5889D11-304D-6243-AE57-2F1B22C9EA73}">
          <p14:sldIdLst>
            <p14:sldId id="286"/>
            <p14:sldId id="258"/>
            <p14:sldId id="289"/>
            <p14:sldId id="290"/>
            <p14:sldId id="291"/>
            <p14:sldId id="293"/>
            <p14:sldId id="288"/>
            <p14:sldId id="295"/>
            <p14:sldId id="292"/>
            <p14:sldId id="284"/>
            <p14:sldId id="285"/>
            <p14:sldId id="287"/>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guide id="3" orient="horz" pos="1522">
          <p15:clr>
            <a:srgbClr val="A4A3A4"/>
          </p15:clr>
        </p15:guide>
        <p15:guide id="4" pos="2869">
          <p15:clr>
            <a:srgbClr val="A4A3A4"/>
          </p15:clr>
        </p15:guide>
        <p15:guide id="5" pos="2862">
          <p15:clr>
            <a:srgbClr val="A4A3A4"/>
          </p15:clr>
        </p15:guide>
        <p15:guide id="6" pos="43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2899FC"/>
    <a:srgbClr val="2690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80110" autoAdjust="0"/>
  </p:normalViewPr>
  <p:slideViewPr>
    <p:cSldViewPr snapToGrid="0" snapToObjects="1" showGuides="1">
      <p:cViewPr>
        <p:scale>
          <a:sx n="54" d="100"/>
          <a:sy n="54" d="100"/>
        </p:scale>
        <p:origin x="1334" y="72"/>
      </p:cViewPr>
      <p:guideLst>
        <p:guide orient="horz" pos="1620"/>
        <p:guide pos="2880"/>
        <p:guide orient="horz" pos="1522"/>
        <p:guide pos="2869"/>
        <p:guide pos="2862"/>
        <p:guide pos="43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pgutier\Documents\Dropbox\Personales\UNICEF%20VIH%20Adol\figura%20prevalencia%20grupo%20de%20edad.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atrossero\Documents\HIV\2017\Data%20analysis\LAC%20Select%20Charts_UNAIDS2017estimates_Nov2017.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Hoja1!$L$20</c:f>
              <c:strCache>
                <c:ptCount val="1"/>
                <c:pt idx="0">
                  <c:v>10 a 14 años</c:v>
                </c:pt>
              </c:strCache>
            </c:strRef>
          </c:tx>
          <c:cat>
            <c:strRef>
              <c:f>Hoja1!$M$19:$Q$19</c:f>
              <c:strCache>
                <c:ptCount val="5"/>
                <c:pt idx="0">
                  <c:v>´00</c:v>
                </c:pt>
                <c:pt idx="1">
                  <c:v>´05</c:v>
                </c:pt>
                <c:pt idx="2">
                  <c:v>10</c:v>
                </c:pt>
                <c:pt idx="3">
                  <c:v>15</c:v>
                </c:pt>
                <c:pt idx="4">
                  <c:v>16</c:v>
                </c:pt>
              </c:strCache>
            </c:strRef>
          </c:cat>
          <c:val>
            <c:numRef>
              <c:f>Hoja1!$M$20:$Q$20</c:f>
              <c:numCache>
                <c:formatCode>0.000%</c:formatCode>
                <c:ptCount val="5"/>
                <c:pt idx="0">
                  <c:v>1.0088768359342678E-4</c:v>
                </c:pt>
                <c:pt idx="1">
                  <c:v>1.7755929773759013E-4</c:v>
                </c:pt>
                <c:pt idx="2">
                  <c:v>2.2314960441787319E-4</c:v>
                </c:pt>
                <c:pt idx="3">
                  <c:v>2.371964298403856E-4</c:v>
                </c:pt>
                <c:pt idx="4">
                  <c:v>2.3240634783972043E-4</c:v>
                </c:pt>
              </c:numCache>
            </c:numRef>
          </c:val>
          <c:smooth val="0"/>
          <c:extLst>
            <c:ext xmlns:c16="http://schemas.microsoft.com/office/drawing/2014/chart" uri="{C3380CC4-5D6E-409C-BE32-E72D297353CC}">
              <c16:uniqueId val="{00000000-65B2-43CC-9F14-2186265893FF}"/>
            </c:ext>
          </c:extLst>
        </c:ser>
        <c:ser>
          <c:idx val="1"/>
          <c:order val="1"/>
          <c:tx>
            <c:strRef>
              <c:f>Hoja1!$L$21</c:f>
              <c:strCache>
                <c:ptCount val="1"/>
                <c:pt idx="0">
                  <c:v>15 a 19 años</c:v>
                </c:pt>
              </c:strCache>
            </c:strRef>
          </c:tx>
          <c:cat>
            <c:strRef>
              <c:f>Hoja1!$M$19:$Q$19</c:f>
              <c:strCache>
                <c:ptCount val="5"/>
                <c:pt idx="0">
                  <c:v>´00</c:v>
                </c:pt>
                <c:pt idx="1">
                  <c:v>´05</c:v>
                </c:pt>
                <c:pt idx="2">
                  <c:v>10</c:v>
                </c:pt>
                <c:pt idx="3">
                  <c:v>15</c:v>
                </c:pt>
                <c:pt idx="4">
                  <c:v>16</c:v>
                </c:pt>
              </c:strCache>
            </c:strRef>
          </c:cat>
          <c:val>
            <c:numRef>
              <c:f>Hoja1!$M$21:$Q$21</c:f>
              <c:numCache>
                <c:formatCode>0.000%</c:formatCode>
                <c:ptCount val="5"/>
                <c:pt idx="0">
                  <c:v>1.2859219756279016E-3</c:v>
                </c:pt>
                <c:pt idx="1">
                  <c:v>1.1934891345832485E-3</c:v>
                </c:pt>
                <c:pt idx="2">
                  <c:v>1.141879755642478E-3</c:v>
                </c:pt>
                <c:pt idx="3">
                  <c:v>1.1442072845083198E-3</c:v>
                </c:pt>
                <c:pt idx="4">
                  <c:v>1.1470218563222501E-3</c:v>
                </c:pt>
              </c:numCache>
            </c:numRef>
          </c:val>
          <c:smooth val="0"/>
          <c:extLst>
            <c:ext xmlns:c16="http://schemas.microsoft.com/office/drawing/2014/chart" uri="{C3380CC4-5D6E-409C-BE32-E72D297353CC}">
              <c16:uniqueId val="{00000001-65B2-43CC-9F14-2186265893FF}"/>
            </c:ext>
          </c:extLst>
        </c:ser>
        <c:ser>
          <c:idx val="2"/>
          <c:order val="2"/>
          <c:tx>
            <c:strRef>
              <c:f>Hoja1!$L$22</c:f>
              <c:strCache>
                <c:ptCount val="1"/>
                <c:pt idx="0">
                  <c:v>20 a 24 años</c:v>
                </c:pt>
              </c:strCache>
            </c:strRef>
          </c:tx>
          <c:cat>
            <c:strRef>
              <c:f>Hoja1!$M$19:$Q$19</c:f>
              <c:strCache>
                <c:ptCount val="5"/>
                <c:pt idx="0">
                  <c:v>´00</c:v>
                </c:pt>
                <c:pt idx="1">
                  <c:v>´05</c:v>
                </c:pt>
                <c:pt idx="2">
                  <c:v>10</c:v>
                </c:pt>
                <c:pt idx="3">
                  <c:v>15</c:v>
                </c:pt>
                <c:pt idx="4">
                  <c:v>16</c:v>
                </c:pt>
              </c:strCache>
            </c:strRef>
          </c:cat>
          <c:val>
            <c:numRef>
              <c:f>Hoja1!$M$22:$Q$22</c:f>
              <c:numCache>
                <c:formatCode>0.000%</c:formatCode>
                <c:ptCount val="5"/>
                <c:pt idx="0">
                  <c:v>3.7637081603665813E-3</c:v>
                </c:pt>
                <c:pt idx="1">
                  <c:v>3.4287746077222604E-3</c:v>
                </c:pt>
                <c:pt idx="2">
                  <c:v>3.1338784629436488E-3</c:v>
                </c:pt>
                <c:pt idx="3">
                  <c:v>2.9643440821040682E-3</c:v>
                </c:pt>
                <c:pt idx="4">
                  <c:v>2.959046062730297E-3</c:v>
                </c:pt>
              </c:numCache>
            </c:numRef>
          </c:val>
          <c:smooth val="0"/>
          <c:extLst>
            <c:ext xmlns:c16="http://schemas.microsoft.com/office/drawing/2014/chart" uri="{C3380CC4-5D6E-409C-BE32-E72D297353CC}">
              <c16:uniqueId val="{00000002-65B2-43CC-9F14-2186265893FF}"/>
            </c:ext>
          </c:extLst>
        </c:ser>
        <c:ser>
          <c:idx val="3"/>
          <c:order val="3"/>
          <c:tx>
            <c:strRef>
              <c:f>Hoja1!$L$23</c:f>
              <c:strCache>
                <c:ptCount val="1"/>
                <c:pt idx="0">
                  <c:v>10 a 24 años</c:v>
                </c:pt>
              </c:strCache>
            </c:strRef>
          </c:tx>
          <c:cat>
            <c:strRef>
              <c:f>Hoja1!$M$19:$Q$19</c:f>
              <c:strCache>
                <c:ptCount val="5"/>
                <c:pt idx="0">
                  <c:v>´00</c:v>
                </c:pt>
                <c:pt idx="1">
                  <c:v>´05</c:v>
                </c:pt>
                <c:pt idx="2">
                  <c:v>10</c:v>
                </c:pt>
                <c:pt idx="3">
                  <c:v>15</c:v>
                </c:pt>
                <c:pt idx="4">
                  <c:v>16</c:v>
                </c:pt>
              </c:strCache>
            </c:strRef>
          </c:cat>
          <c:val>
            <c:numRef>
              <c:f>Hoja1!$M$23:$Q$23</c:f>
              <c:numCache>
                <c:formatCode>0.000%</c:formatCode>
                <c:ptCount val="5"/>
                <c:pt idx="0">
                  <c:v>1.6427757550144281E-3</c:v>
                </c:pt>
                <c:pt idx="1">
                  <c:v>1.5651783332359854E-3</c:v>
                </c:pt>
                <c:pt idx="2">
                  <c:v>1.4759277203031612E-3</c:v>
                </c:pt>
                <c:pt idx="3">
                  <c:v>1.4317894833815066E-3</c:v>
                </c:pt>
                <c:pt idx="4">
                  <c:v>1.4293928771362638E-3</c:v>
                </c:pt>
              </c:numCache>
            </c:numRef>
          </c:val>
          <c:smooth val="0"/>
          <c:extLst>
            <c:ext xmlns:c16="http://schemas.microsoft.com/office/drawing/2014/chart" uri="{C3380CC4-5D6E-409C-BE32-E72D297353CC}">
              <c16:uniqueId val="{00000003-65B2-43CC-9F14-2186265893FF}"/>
            </c:ext>
          </c:extLst>
        </c:ser>
        <c:dLbls>
          <c:showLegendKey val="0"/>
          <c:showVal val="0"/>
          <c:showCatName val="0"/>
          <c:showSerName val="0"/>
          <c:showPercent val="0"/>
          <c:showBubbleSize val="0"/>
        </c:dLbls>
        <c:marker val="1"/>
        <c:smooth val="0"/>
        <c:axId val="184922880"/>
        <c:axId val="184924416"/>
      </c:lineChart>
      <c:catAx>
        <c:axId val="184922880"/>
        <c:scaling>
          <c:orientation val="minMax"/>
        </c:scaling>
        <c:delete val="0"/>
        <c:axPos val="b"/>
        <c:numFmt formatCode="General" sourceLinked="0"/>
        <c:majorTickMark val="none"/>
        <c:minorTickMark val="none"/>
        <c:tickLblPos val="nextTo"/>
        <c:crossAx val="184924416"/>
        <c:crosses val="autoZero"/>
        <c:auto val="1"/>
        <c:lblAlgn val="ctr"/>
        <c:lblOffset val="100"/>
        <c:noMultiLvlLbl val="0"/>
      </c:catAx>
      <c:valAx>
        <c:axId val="184924416"/>
        <c:scaling>
          <c:orientation val="minMax"/>
        </c:scaling>
        <c:delete val="0"/>
        <c:axPos val="l"/>
        <c:numFmt formatCode="0.000%" sourceLinked="1"/>
        <c:majorTickMark val="none"/>
        <c:minorTickMark val="none"/>
        <c:tickLblPos val="nextTo"/>
        <c:crossAx val="184922880"/>
        <c:crosses val="autoZero"/>
        <c:crossBetween val="between"/>
      </c:valAx>
      <c:dTable>
        <c:showHorzBorder val="1"/>
        <c:showVertBorder val="1"/>
        <c:showOutline val="1"/>
        <c:showKeys val="1"/>
      </c:dTable>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Estimated distribution of new HIV infections among adolescents and young people 15-24 years, by sex, Latin America and the Caribbean, 2016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1"/>
          <c:order val="0"/>
          <c:tx>
            <c:strRef>
              <c:f>'36.2 Infects_distribution15-24'!$D$24</c:f>
              <c:strCache>
                <c:ptCount val="1"/>
                <c:pt idx="0">
                  <c:v>Boys and young men (15-24)</c:v>
                </c:pt>
              </c:strCache>
            </c:strRef>
          </c:tx>
          <c:spPr>
            <a:solidFill>
              <a:schemeClr val="accent1"/>
            </a:solidFill>
            <a:ln>
              <a:noFill/>
            </a:ln>
            <a:effectLst/>
          </c:spPr>
          <c:invertIfNegative val="0"/>
          <c:cat>
            <c:strRef>
              <c:f>'36.2 Infects_distribution15-24'!$A$25:$A$50</c:f>
              <c:strCache>
                <c:ptCount val="26"/>
                <c:pt idx="0">
                  <c:v>Haiti</c:v>
                </c:pt>
                <c:pt idx="1">
                  <c:v>Guyana</c:v>
                </c:pt>
                <c:pt idx="2">
                  <c:v>Suriname</c:v>
                </c:pt>
                <c:pt idx="3">
                  <c:v>Belize</c:v>
                </c:pt>
                <c:pt idx="4">
                  <c:v>Guatemala</c:v>
                </c:pt>
                <c:pt idx="5">
                  <c:v>Dominican Republic</c:v>
                </c:pt>
                <c:pt idx="6">
                  <c:v>Venezuela</c:v>
                </c:pt>
                <c:pt idx="7">
                  <c:v>Barbados</c:v>
                </c:pt>
                <c:pt idx="8">
                  <c:v>Jamaica</c:v>
                </c:pt>
                <c:pt idx="9">
                  <c:v>Brazil</c:v>
                </c:pt>
                <c:pt idx="10">
                  <c:v>Trinidad and Tobago</c:v>
                </c:pt>
                <c:pt idx="11">
                  <c:v>El Salvador</c:v>
                </c:pt>
                <c:pt idx="12">
                  <c:v>Argentina</c:v>
                </c:pt>
                <c:pt idx="13">
                  <c:v>Panama</c:v>
                </c:pt>
                <c:pt idx="14">
                  <c:v>Chile</c:v>
                </c:pt>
                <c:pt idx="15">
                  <c:v>Cuba</c:v>
                </c:pt>
                <c:pt idx="16">
                  <c:v>Ecuador</c:v>
                </c:pt>
                <c:pt idx="17">
                  <c:v>Bolivia</c:v>
                </c:pt>
                <c:pt idx="18">
                  <c:v>Nicaragua</c:v>
                </c:pt>
                <c:pt idx="19">
                  <c:v>Honduras</c:v>
                </c:pt>
                <c:pt idx="20">
                  <c:v>Paraguay</c:v>
                </c:pt>
                <c:pt idx="21">
                  <c:v>Peru</c:v>
                </c:pt>
                <c:pt idx="22">
                  <c:v>Uruguay</c:v>
                </c:pt>
                <c:pt idx="23">
                  <c:v>Mexico</c:v>
                </c:pt>
                <c:pt idx="24">
                  <c:v>Costa Rica</c:v>
                </c:pt>
                <c:pt idx="25">
                  <c:v>Colombia</c:v>
                </c:pt>
              </c:strCache>
            </c:strRef>
          </c:cat>
          <c:val>
            <c:numRef>
              <c:f>'36.2 Infects_distribution15-24'!$D$25:$D$50</c:f>
              <c:numCache>
                <c:formatCode>_(* #,##0_);_(* \(#,##0\);_(* "-"??_);_(@_)</c:formatCode>
                <c:ptCount val="26"/>
                <c:pt idx="0">
                  <c:v>775.54119000000003</c:v>
                </c:pt>
                <c:pt idx="1">
                  <c:v>117.07452000000001</c:v>
                </c:pt>
                <c:pt idx="2">
                  <c:v>61.245359999999998</c:v>
                </c:pt>
                <c:pt idx="3">
                  <c:v>49.351739999999999</c:v>
                </c:pt>
                <c:pt idx="4">
                  <c:v>578.09041999999999</c:v>
                </c:pt>
                <c:pt idx="5">
                  <c:v>512.32842000000005</c:v>
                </c:pt>
                <c:pt idx="6">
                  <c:v>1290.08788</c:v>
                </c:pt>
                <c:pt idx="7">
                  <c:v>14.07709</c:v>
                </c:pt>
                <c:pt idx="8">
                  <c:v>400.30867000000001</c:v>
                </c:pt>
                <c:pt idx="9">
                  <c:v>10006.599850000001</c:v>
                </c:pt>
                <c:pt idx="10">
                  <c:v>68.939229999999995</c:v>
                </c:pt>
                <c:pt idx="11">
                  <c:v>246.34069</c:v>
                </c:pt>
                <c:pt idx="12">
                  <c:v>1198.4444599999999</c:v>
                </c:pt>
                <c:pt idx="13">
                  <c:v>290.19225999999998</c:v>
                </c:pt>
                <c:pt idx="14">
                  <c:v>1000.4450900000001</c:v>
                </c:pt>
                <c:pt idx="15">
                  <c:v>614.20960000000002</c:v>
                </c:pt>
                <c:pt idx="16">
                  <c:v>454.37365</c:v>
                </c:pt>
                <c:pt idx="17">
                  <c:v>284.97188</c:v>
                </c:pt>
                <c:pt idx="18">
                  <c:v>94.338520000000003</c:v>
                </c:pt>
                <c:pt idx="19">
                  <c:v>232.47423000000001</c:v>
                </c:pt>
                <c:pt idx="20">
                  <c:v>324.10507000000001</c:v>
                </c:pt>
                <c:pt idx="21">
                  <c:v>664.87701000000004</c:v>
                </c:pt>
                <c:pt idx="22">
                  <c:v>120.27657000000001</c:v>
                </c:pt>
                <c:pt idx="23">
                  <c:v>3184.3354599999998</c:v>
                </c:pt>
                <c:pt idx="24">
                  <c:v>222.17435</c:v>
                </c:pt>
                <c:pt idx="25">
                  <c:v>1560.1682499999999</c:v>
                </c:pt>
              </c:numCache>
            </c:numRef>
          </c:val>
          <c:extLst>
            <c:ext xmlns:c16="http://schemas.microsoft.com/office/drawing/2014/chart" uri="{C3380CC4-5D6E-409C-BE32-E72D297353CC}">
              <c16:uniqueId val="{00000000-C6C4-441B-9430-3A66F2C7103D}"/>
            </c:ext>
          </c:extLst>
        </c:ser>
        <c:ser>
          <c:idx val="0"/>
          <c:order val="1"/>
          <c:tx>
            <c:strRef>
              <c:f>'36.2 Infects_distribution15-24'!$B$24</c:f>
              <c:strCache>
                <c:ptCount val="1"/>
                <c:pt idx="0">
                  <c:v>Girls and young women (15-24)</c:v>
                </c:pt>
              </c:strCache>
            </c:strRef>
          </c:tx>
          <c:spPr>
            <a:solidFill>
              <a:schemeClr val="accent4"/>
            </a:solidFill>
            <a:ln>
              <a:noFill/>
            </a:ln>
            <a:effectLst/>
          </c:spPr>
          <c:invertIfNegative val="0"/>
          <c:cat>
            <c:strRef>
              <c:f>'36.2 Infects_distribution15-24'!$A$25:$A$50</c:f>
              <c:strCache>
                <c:ptCount val="26"/>
                <c:pt idx="0">
                  <c:v>Haiti</c:v>
                </c:pt>
                <c:pt idx="1">
                  <c:v>Guyana</c:v>
                </c:pt>
                <c:pt idx="2">
                  <c:v>Suriname</c:v>
                </c:pt>
                <c:pt idx="3">
                  <c:v>Belize</c:v>
                </c:pt>
                <c:pt idx="4">
                  <c:v>Guatemala</c:v>
                </c:pt>
                <c:pt idx="5">
                  <c:v>Dominican Republic</c:v>
                </c:pt>
                <c:pt idx="6">
                  <c:v>Venezuela</c:v>
                </c:pt>
                <c:pt idx="7">
                  <c:v>Barbados</c:v>
                </c:pt>
                <c:pt idx="8">
                  <c:v>Jamaica</c:v>
                </c:pt>
                <c:pt idx="9">
                  <c:v>Brazil</c:v>
                </c:pt>
                <c:pt idx="10">
                  <c:v>Trinidad and Tobago</c:v>
                </c:pt>
                <c:pt idx="11">
                  <c:v>El Salvador</c:v>
                </c:pt>
                <c:pt idx="12">
                  <c:v>Argentina</c:v>
                </c:pt>
                <c:pt idx="13">
                  <c:v>Panama</c:v>
                </c:pt>
                <c:pt idx="14">
                  <c:v>Chile</c:v>
                </c:pt>
                <c:pt idx="15">
                  <c:v>Cuba</c:v>
                </c:pt>
                <c:pt idx="16">
                  <c:v>Ecuador</c:v>
                </c:pt>
                <c:pt idx="17">
                  <c:v>Bolivia</c:v>
                </c:pt>
                <c:pt idx="18">
                  <c:v>Nicaragua</c:v>
                </c:pt>
                <c:pt idx="19">
                  <c:v>Honduras</c:v>
                </c:pt>
                <c:pt idx="20">
                  <c:v>Paraguay</c:v>
                </c:pt>
                <c:pt idx="21">
                  <c:v>Peru</c:v>
                </c:pt>
                <c:pt idx="22">
                  <c:v>Uruguay</c:v>
                </c:pt>
                <c:pt idx="23">
                  <c:v>Mexico</c:v>
                </c:pt>
                <c:pt idx="24">
                  <c:v>Costa Rica</c:v>
                </c:pt>
                <c:pt idx="25">
                  <c:v>Colombia</c:v>
                </c:pt>
              </c:strCache>
            </c:strRef>
          </c:cat>
          <c:val>
            <c:numRef>
              <c:f>'36.2 Infects_distribution15-24'!$B$25:$B$50</c:f>
              <c:numCache>
                <c:formatCode>_(* #,##0_);_(* \(#,##0\);_(* "-"??_);_(@_)</c:formatCode>
                <c:ptCount val="26"/>
                <c:pt idx="0">
                  <c:v>1420.1676</c:v>
                </c:pt>
                <c:pt idx="1">
                  <c:v>176.78869</c:v>
                </c:pt>
                <c:pt idx="2">
                  <c:v>70.652460000000005</c:v>
                </c:pt>
                <c:pt idx="3">
                  <c:v>54.733820000000001</c:v>
                </c:pt>
                <c:pt idx="4">
                  <c:v>591.87897999999996</c:v>
                </c:pt>
                <c:pt idx="5">
                  <c:v>458.28525000000002</c:v>
                </c:pt>
                <c:pt idx="6">
                  <c:v>1067.8591200000001</c:v>
                </c:pt>
                <c:pt idx="7">
                  <c:v>10.420870000000001</c:v>
                </c:pt>
                <c:pt idx="8">
                  <c:v>259.95807000000002</c:v>
                </c:pt>
                <c:pt idx="9">
                  <c:v>6182.5229499999996</c:v>
                </c:pt>
                <c:pt idx="10">
                  <c:v>42.053249999999998</c:v>
                </c:pt>
                <c:pt idx="11">
                  <c:v>144.51222000000001</c:v>
                </c:pt>
                <c:pt idx="12">
                  <c:v>697.36216999999999</c:v>
                </c:pt>
                <c:pt idx="13">
                  <c:v>168.12912</c:v>
                </c:pt>
                <c:pt idx="14">
                  <c:v>578.81893000000002</c:v>
                </c:pt>
                <c:pt idx="15">
                  <c:v>352.04782999999998</c:v>
                </c:pt>
                <c:pt idx="16">
                  <c:v>259.13276999999999</c:v>
                </c:pt>
                <c:pt idx="17">
                  <c:v>160.70396</c:v>
                </c:pt>
                <c:pt idx="18">
                  <c:v>52.823920000000001</c:v>
                </c:pt>
                <c:pt idx="19">
                  <c:v>130.06551999999999</c:v>
                </c:pt>
                <c:pt idx="20">
                  <c:v>179.71417</c:v>
                </c:pt>
                <c:pt idx="21">
                  <c:v>278.67086</c:v>
                </c:pt>
                <c:pt idx="22">
                  <c:v>49.771329999999999</c:v>
                </c:pt>
                <c:pt idx="23">
                  <c:v>1197.64825</c:v>
                </c:pt>
                <c:pt idx="24">
                  <c:v>67.136219999999994</c:v>
                </c:pt>
                <c:pt idx="25">
                  <c:v>250.15447</c:v>
                </c:pt>
              </c:numCache>
            </c:numRef>
          </c:val>
          <c:extLst>
            <c:ext xmlns:c16="http://schemas.microsoft.com/office/drawing/2014/chart" uri="{C3380CC4-5D6E-409C-BE32-E72D297353CC}">
              <c16:uniqueId val="{00000001-C6C4-441B-9430-3A66F2C7103D}"/>
            </c:ext>
          </c:extLst>
        </c:ser>
        <c:dLbls>
          <c:showLegendKey val="0"/>
          <c:showVal val="0"/>
          <c:showCatName val="0"/>
          <c:showSerName val="0"/>
          <c:showPercent val="0"/>
          <c:showBubbleSize val="0"/>
        </c:dLbls>
        <c:gapWidth val="66"/>
        <c:overlap val="100"/>
        <c:axId val="291391279"/>
        <c:axId val="283187231"/>
        <c:extLst/>
      </c:barChart>
      <c:catAx>
        <c:axId val="291391279"/>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3187231"/>
        <c:crosses val="autoZero"/>
        <c:auto val="1"/>
        <c:lblAlgn val="ctr"/>
        <c:lblOffset val="100"/>
        <c:noMultiLvlLbl val="0"/>
      </c:catAx>
      <c:valAx>
        <c:axId val="28318723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139127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0"/>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B3B18D-59C2-934C-AB88-2F19D843FB48}" type="datetimeFigureOut">
              <a:rPr lang="en-US" smtClean="0"/>
              <a:t>7/26/2018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B95E1F-0E16-9041-B7F2-F780B1DFEBE7}" type="slidenum">
              <a:rPr lang="en-US" smtClean="0"/>
              <a:t>‹#›</a:t>
            </a:fld>
            <a:endParaRPr lang="en-US"/>
          </a:p>
        </p:txBody>
      </p:sp>
    </p:spTree>
    <p:extLst>
      <p:ext uri="{BB962C8B-B14F-4D97-AF65-F5344CB8AC3E}">
        <p14:creationId xmlns:p14="http://schemas.microsoft.com/office/powerpoint/2010/main" val="48220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95E1F-0E16-9041-B7F2-F780B1DFEBE7}" type="slidenum">
              <a:rPr lang="en-US" smtClean="0"/>
              <a:t>1</a:t>
            </a:fld>
            <a:endParaRPr lang="en-US"/>
          </a:p>
        </p:txBody>
      </p:sp>
    </p:spTree>
    <p:extLst>
      <p:ext uri="{BB962C8B-B14F-4D97-AF65-F5344CB8AC3E}">
        <p14:creationId xmlns:p14="http://schemas.microsoft.com/office/powerpoint/2010/main" val="1599423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B95E1F-0E16-9041-B7F2-F780B1DFEBE7}" type="slidenum">
              <a:rPr lang="en-US" smtClean="0"/>
              <a:t>11</a:t>
            </a:fld>
            <a:endParaRPr lang="en-US"/>
          </a:p>
        </p:txBody>
      </p:sp>
    </p:spTree>
    <p:extLst>
      <p:ext uri="{BB962C8B-B14F-4D97-AF65-F5344CB8AC3E}">
        <p14:creationId xmlns:p14="http://schemas.microsoft.com/office/powerpoint/2010/main" val="1438895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noProof="0" dirty="0">
                <a:solidFill>
                  <a:schemeClr val="tx1"/>
                </a:solidFill>
                <a:effectLst/>
                <a:latin typeface="+mn-lt"/>
                <a:ea typeface="+mn-ea"/>
                <a:cs typeface="+mn-cs"/>
              </a:rPr>
              <a:t>The number of new infections per year in adolescents and young people has not changed much between 2010 and 2016, with a total of approximately </a:t>
            </a:r>
            <a:r>
              <a:rPr lang="en-US" sz="1200" b="1" u="sng" kern="1200" baseline="0" noProof="0" dirty="0">
                <a:solidFill>
                  <a:schemeClr val="tx1"/>
                </a:solidFill>
                <a:effectLst/>
                <a:latin typeface="+mn-lt"/>
                <a:ea typeface="+mn-ea"/>
                <a:cs typeface="+mn-cs"/>
              </a:rPr>
              <a:t>19,000 new infections in the age group of 15-19 years</a:t>
            </a:r>
            <a:r>
              <a:rPr lang="en-US" sz="1200" kern="1200" baseline="0" noProof="0" dirty="0">
                <a:solidFill>
                  <a:schemeClr val="tx1"/>
                </a:solidFill>
                <a:effectLst/>
                <a:latin typeface="+mn-lt"/>
                <a:ea typeface="+mn-ea"/>
                <a:cs typeface="+mn-cs"/>
              </a:rPr>
              <a:t> (with a reduction of 3% since 2010) and 20,000 new infections in the age group of 20-24 years (with a reduction of 4%) </a:t>
            </a:r>
          </a:p>
          <a:p>
            <a:r>
              <a:rPr lang="en-US" dirty="0"/>
              <a:t>In terms of distribution, gay</a:t>
            </a:r>
            <a:r>
              <a:rPr lang="en-US" baseline="0" dirty="0"/>
              <a:t> man and men who sex with men and transgender people shared almost 50% of the burden of estimated new HIV infections.</a:t>
            </a:r>
            <a:endParaRPr lang="en-US" dirty="0"/>
          </a:p>
        </p:txBody>
      </p:sp>
      <p:sp>
        <p:nvSpPr>
          <p:cNvPr id="4" name="Slide Number Placeholder 3"/>
          <p:cNvSpPr>
            <a:spLocks noGrp="1"/>
          </p:cNvSpPr>
          <p:nvPr>
            <p:ph type="sldNum" sz="quarter" idx="10"/>
          </p:nvPr>
        </p:nvSpPr>
        <p:spPr/>
        <p:txBody>
          <a:bodyPr/>
          <a:lstStyle/>
          <a:p>
            <a:fld id="{5AB95E1F-0E16-9041-B7F2-F780B1DFEBE7}" type="slidenum">
              <a:rPr lang="en-US" smtClean="0"/>
              <a:t>3</a:t>
            </a:fld>
            <a:endParaRPr lang="en-US" dirty="0"/>
          </a:p>
        </p:txBody>
      </p:sp>
    </p:spTree>
    <p:extLst>
      <p:ext uri="{BB962C8B-B14F-4D97-AF65-F5344CB8AC3E}">
        <p14:creationId xmlns:p14="http://schemas.microsoft.com/office/powerpoint/2010/main" val="2489682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a:t>
            </a:r>
            <a:r>
              <a:rPr lang="en-US" baseline="0" dirty="0"/>
              <a:t> one third of new infections take place among 15 – 24 years old, but in some countries this proportion is higher. </a:t>
            </a:r>
            <a:endParaRPr lang="en-US" dirty="0"/>
          </a:p>
        </p:txBody>
      </p:sp>
      <p:sp>
        <p:nvSpPr>
          <p:cNvPr id="4" name="Slide Number Placeholder 3"/>
          <p:cNvSpPr>
            <a:spLocks noGrp="1"/>
          </p:cNvSpPr>
          <p:nvPr>
            <p:ph type="sldNum" sz="quarter" idx="10"/>
          </p:nvPr>
        </p:nvSpPr>
        <p:spPr/>
        <p:txBody>
          <a:bodyPr/>
          <a:lstStyle/>
          <a:p>
            <a:fld id="{5AB95E1F-0E16-9041-B7F2-F780B1DFEBE7}" type="slidenum">
              <a:rPr lang="en-US" smtClean="0"/>
              <a:t>4</a:t>
            </a:fld>
            <a:endParaRPr lang="en-US"/>
          </a:p>
        </p:txBody>
      </p:sp>
    </p:spTree>
    <p:extLst>
      <p:ext uri="{BB962C8B-B14F-4D97-AF65-F5344CB8AC3E}">
        <p14:creationId xmlns:p14="http://schemas.microsoft.com/office/powerpoint/2010/main" val="3036756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a:spLocks noGrp="1"/>
          </p:cNvSpPr>
          <p:nvPr>
            <p:ph type="body" idx="1"/>
          </p:nvPr>
        </p:nvSpPr>
        <p:spPr/>
        <p:txBody>
          <a:bodyPr/>
          <a:lstStyle/>
          <a:p>
            <a:r>
              <a:rPr lang="en-US" dirty="0"/>
              <a:t>In terms</a:t>
            </a:r>
            <a:r>
              <a:rPr lang="en-US" baseline="0" dirty="0"/>
              <a:t> of sex distribution, we see an interesting pictures with more young men than women infected each year, with the exception of few countries in the Caribbean.  60% of new infections is taken place among young males.</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now at</a:t>
            </a:r>
            <a:r>
              <a:rPr lang="en-US" baseline="0" dirty="0"/>
              <a:t> PreP availability in the region, Brazil, Bahamas and Barbados have policies in place to provide PreP through the national health system for the adult population.  A feasibility study for the adolescent population is underway in Brazil – as part of a UNITAID supported project.</a:t>
            </a:r>
          </a:p>
          <a:p>
            <a:r>
              <a:rPr lang="en-US" baseline="0" dirty="0"/>
              <a:t>Several demonstration studies are in development or started to be implemented through Global Fund grants.  </a:t>
            </a:r>
          </a:p>
          <a:p>
            <a:r>
              <a:rPr lang="en-US" baseline="0" dirty="0"/>
              <a:t>PreP could also be accessible in private clinics and online.</a:t>
            </a:r>
            <a:endParaRPr lang="en-US" dirty="0"/>
          </a:p>
        </p:txBody>
      </p:sp>
      <p:sp>
        <p:nvSpPr>
          <p:cNvPr id="4" name="Slide Number Placeholder 3"/>
          <p:cNvSpPr>
            <a:spLocks noGrp="1"/>
          </p:cNvSpPr>
          <p:nvPr>
            <p:ph type="sldNum" sz="quarter" idx="10"/>
          </p:nvPr>
        </p:nvSpPr>
        <p:spPr/>
        <p:txBody>
          <a:bodyPr/>
          <a:lstStyle/>
          <a:p>
            <a:fld id="{5AB95E1F-0E16-9041-B7F2-F780B1DFEBE7}" type="slidenum">
              <a:rPr lang="en-US" smtClean="0"/>
              <a:t>6</a:t>
            </a:fld>
            <a:endParaRPr lang="en-US"/>
          </a:p>
        </p:txBody>
      </p:sp>
    </p:spTree>
    <p:extLst>
      <p:ext uri="{BB962C8B-B14F-4D97-AF65-F5344CB8AC3E}">
        <p14:creationId xmlns:p14="http://schemas.microsoft.com/office/powerpoint/2010/main" val="425572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most countries in LAC, access to sexual and reproductive health services continue to be challenging.   Age of medical consent is usually around 18 years.  While many countries reduce age of medical consent for adolescents to access HIV testing, medical treatment, including contraceptives for girls or any medical intervention can only be performed with the consent of parents. This is the case for accessing </a:t>
            </a:r>
            <a:r>
              <a:rPr lang="en-US" baseline="0" dirty="0" err="1"/>
              <a:t>Truvada</a:t>
            </a:r>
            <a:r>
              <a:rPr lang="en-US" baseline="0" dirty="0"/>
              <a:t>. </a:t>
            </a:r>
          </a:p>
          <a:p>
            <a:r>
              <a:rPr lang="en-US" baseline="0" dirty="0"/>
              <a:t>The possibility of a young gay man to disclose his sexual orientation to parents or tutors to access a pill that could protect them from HIV may not be a feasible reality for many young gay man in my region.</a:t>
            </a:r>
            <a:endParaRPr lang="en-US" dirty="0"/>
          </a:p>
        </p:txBody>
      </p:sp>
      <p:sp>
        <p:nvSpPr>
          <p:cNvPr id="4" name="Slide Number Placeholder 3"/>
          <p:cNvSpPr>
            <a:spLocks noGrp="1"/>
          </p:cNvSpPr>
          <p:nvPr>
            <p:ph type="sldNum" sz="quarter" idx="10"/>
          </p:nvPr>
        </p:nvSpPr>
        <p:spPr/>
        <p:txBody>
          <a:bodyPr/>
          <a:lstStyle/>
          <a:p>
            <a:fld id="{5AB95E1F-0E16-9041-B7F2-F780B1DFEBE7}" type="slidenum">
              <a:rPr lang="en-US" smtClean="0"/>
              <a:t>7</a:t>
            </a:fld>
            <a:endParaRPr lang="en-US"/>
          </a:p>
        </p:txBody>
      </p:sp>
    </p:spTree>
    <p:extLst>
      <p:ext uri="{BB962C8B-B14F-4D97-AF65-F5344CB8AC3E}">
        <p14:creationId xmlns:p14="http://schemas.microsoft.com/office/powerpoint/2010/main" val="4216457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err="1">
                <a:solidFill>
                  <a:schemeClr val="tx1"/>
                </a:solidFill>
                <a:effectLst/>
                <a:latin typeface="+mn-lt"/>
                <a:ea typeface="+mn-ea"/>
                <a:cs typeface="+mn-cs"/>
              </a:rPr>
              <a:t>Hosek</a:t>
            </a:r>
            <a:r>
              <a:rPr lang="en-CA" sz="1200" kern="1200" dirty="0">
                <a:solidFill>
                  <a:schemeClr val="tx1"/>
                </a:solidFill>
                <a:effectLst/>
                <a:latin typeface="+mn-lt"/>
                <a:ea typeface="+mn-ea"/>
                <a:cs typeface="+mn-cs"/>
              </a:rPr>
              <a:t>, S. G., Rudy, B., </a:t>
            </a:r>
            <a:r>
              <a:rPr lang="en-CA" sz="1200" kern="1200" dirty="0" err="1">
                <a:solidFill>
                  <a:schemeClr val="tx1"/>
                </a:solidFill>
                <a:effectLst/>
                <a:latin typeface="+mn-lt"/>
                <a:ea typeface="+mn-ea"/>
                <a:cs typeface="+mn-cs"/>
              </a:rPr>
              <a:t>Landovitz</a:t>
            </a:r>
            <a:r>
              <a:rPr lang="en-CA" sz="1200" kern="1200" dirty="0">
                <a:solidFill>
                  <a:schemeClr val="tx1"/>
                </a:solidFill>
                <a:effectLst/>
                <a:latin typeface="+mn-lt"/>
                <a:ea typeface="+mn-ea"/>
                <a:cs typeface="+mn-cs"/>
              </a:rPr>
              <a:t>, R., </a:t>
            </a:r>
            <a:r>
              <a:rPr lang="en-CA" sz="1200" kern="1200" dirty="0" err="1">
                <a:solidFill>
                  <a:schemeClr val="tx1"/>
                </a:solidFill>
                <a:effectLst/>
                <a:latin typeface="+mn-lt"/>
                <a:ea typeface="+mn-ea"/>
                <a:cs typeface="+mn-cs"/>
              </a:rPr>
              <a:t>Kapogiannis</a:t>
            </a:r>
            <a:r>
              <a:rPr lang="en-CA" sz="1200" kern="1200" dirty="0">
                <a:solidFill>
                  <a:schemeClr val="tx1"/>
                </a:solidFill>
                <a:effectLst/>
                <a:latin typeface="+mn-lt"/>
                <a:ea typeface="+mn-ea"/>
                <a:cs typeface="+mn-cs"/>
              </a:rPr>
              <a:t>, B., </a:t>
            </a:r>
            <a:r>
              <a:rPr lang="en-CA" sz="1200" kern="1200" dirty="0" err="1">
                <a:solidFill>
                  <a:schemeClr val="tx1"/>
                </a:solidFill>
                <a:effectLst/>
                <a:latin typeface="+mn-lt"/>
                <a:ea typeface="+mn-ea"/>
                <a:cs typeface="+mn-cs"/>
              </a:rPr>
              <a:t>Siberry</a:t>
            </a:r>
            <a:r>
              <a:rPr lang="en-CA" sz="1200" kern="1200" dirty="0">
                <a:solidFill>
                  <a:schemeClr val="tx1"/>
                </a:solidFill>
                <a:effectLst/>
                <a:latin typeface="+mn-lt"/>
                <a:ea typeface="+mn-ea"/>
                <a:cs typeface="+mn-cs"/>
              </a:rPr>
              <a:t>, G., Rutledge, B., ... &amp; </a:t>
            </a:r>
            <a:r>
              <a:rPr lang="en-CA" sz="1200" kern="1200" dirty="0" err="1">
                <a:solidFill>
                  <a:schemeClr val="tx1"/>
                </a:solidFill>
                <a:effectLst/>
                <a:latin typeface="+mn-lt"/>
                <a:ea typeface="+mn-ea"/>
                <a:cs typeface="+mn-cs"/>
              </a:rPr>
              <a:t>Lally</a:t>
            </a:r>
            <a:r>
              <a:rPr lang="en-CA" sz="1200" kern="1200" dirty="0">
                <a:solidFill>
                  <a:schemeClr val="tx1"/>
                </a:solidFill>
                <a:effectLst/>
                <a:latin typeface="+mn-lt"/>
                <a:ea typeface="+mn-ea"/>
                <a:cs typeface="+mn-cs"/>
              </a:rPr>
              <a:t>, M. (2017a). An HIV </a:t>
            </a:r>
            <a:r>
              <a:rPr lang="en-CA" sz="1200" kern="1200" dirty="0" err="1">
                <a:solidFill>
                  <a:schemeClr val="tx1"/>
                </a:solidFill>
                <a:effectLst/>
                <a:latin typeface="+mn-lt"/>
                <a:ea typeface="+mn-ea"/>
                <a:cs typeface="+mn-cs"/>
              </a:rPr>
              <a:t>preexposure</a:t>
            </a:r>
            <a:r>
              <a:rPr lang="en-CA" sz="1200" kern="1200" dirty="0">
                <a:solidFill>
                  <a:schemeClr val="tx1"/>
                </a:solidFill>
                <a:effectLst/>
                <a:latin typeface="+mn-lt"/>
                <a:ea typeface="+mn-ea"/>
                <a:cs typeface="+mn-cs"/>
              </a:rPr>
              <a:t> prophylaxis demonstration project and safety study for young MSM. </a:t>
            </a:r>
            <a:r>
              <a:rPr lang="en-CA" sz="1200" i="1" kern="1200" dirty="0">
                <a:solidFill>
                  <a:schemeClr val="tx1"/>
                </a:solidFill>
                <a:effectLst/>
                <a:latin typeface="+mn-lt"/>
                <a:ea typeface="+mn-ea"/>
                <a:cs typeface="+mn-cs"/>
              </a:rPr>
              <a:t>Journal of acquired immune deficiency syndromes (1999)</a:t>
            </a:r>
            <a:r>
              <a:rPr lang="en-CA" sz="1200" kern="1200" dirty="0">
                <a:solidFill>
                  <a:schemeClr val="tx1"/>
                </a:solidFill>
                <a:effectLst/>
                <a:latin typeface="+mn-lt"/>
                <a:ea typeface="+mn-ea"/>
                <a:cs typeface="+mn-cs"/>
              </a:rPr>
              <a:t>, </a:t>
            </a:r>
            <a:r>
              <a:rPr lang="en-CA" sz="1200" i="1" kern="1200" dirty="0">
                <a:solidFill>
                  <a:schemeClr val="tx1"/>
                </a:solidFill>
                <a:effectLst/>
                <a:latin typeface="+mn-lt"/>
                <a:ea typeface="+mn-ea"/>
                <a:cs typeface="+mn-cs"/>
              </a:rPr>
              <a:t>74</a:t>
            </a:r>
            <a:r>
              <a:rPr lang="en-CA" sz="1200" kern="1200" dirty="0">
                <a:solidFill>
                  <a:schemeClr val="tx1"/>
                </a:solidFill>
                <a:effectLst/>
                <a:latin typeface="+mn-lt"/>
                <a:ea typeface="+mn-ea"/>
                <a:cs typeface="+mn-cs"/>
              </a:rPr>
              <a:t>(1), 21-29.</a:t>
            </a:r>
          </a:p>
          <a:p>
            <a:endParaRPr lang="en-US" dirty="0"/>
          </a:p>
        </p:txBody>
      </p:sp>
      <p:sp>
        <p:nvSpPr>
          <p:cNvPr id="4" name="Slide Number Placeholder 3"/>
          <p:cNvSpPr>
            <a:spLocks noGrp="1"/>
          </p:cNvSpPr>
          <p:nvPr>
            <p:ph type="sldNum" sz="quarter" idx="10"/>
          </p:nvPr>
        </p:nvSpPr>
        <p:spPr/>
        <p:txBody>
          <a:bodyPr/>
          <a:lstStyle/>
          <a:p>
            <a:fld id="{239336B7-A6F2-7D47-A984-50FA8228C3E8}" type="slidenum">
              <a:rPr lang="en-US" smtClean="0"/>
              <a:t>8</a:t>
            </a:fld>
            <a:endParaRPr lang="en-US"/>
          </a:p>
        </p:txBody>
      </p:sp>
    </p:spTree>
    <p:extLst>
      <p:ext uri="{BB962C8B-B14F-4D97-AF65-F5344CB8AC3E}">
        <p14:creationId xmlns:p14="http://schemas.microsoft.com/office/powerpoint/2010/main" val="3500814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FDA has approved</a:t>
            </a:r>
            <a:r>
              <a:rPr lang="en-US" baseline="0" dirty="0"/>
              <a:t> </a:t>
            </a:r>
            <a:r>
              <a:rPr lang="en-US" baseline="0" dirty="0" err="1"/>
              <a:t>PrEP</a:t>
            </a:r>
            <a:r>
              <a:rPr lang="en-US" baseline="0" dirty="0"/>
              <a:t> for adolescents this year.   WHO has launched last week an implementation module.</a:t>
            </a:r>
          </a:p>
          <a:p>
            <a:r>
              <a:rPr lang="en-US" baseline="0" dirty="0" err="1"/>
              <a:t>PrEP</a:t>
            </a:r>
            <a:r>
              <a:rPr lang="en-US" baseline="0" dirty="0"/>
              <a:t> is more than a pill, it implies continue interaction with health care providers, at a time when the perception of risk varies.  Studies with adolescents showed that risk perception tend to be low among adolescents and those at higher risk do not always decide to take </a:t>
            </a:r>
            <a:r>
              <a:rPr lang="en-US" baseline="0" dirty="0" err="1"/>
              <a:t>PrEP.</a:t>
            </a:r>
            <a:r>
              <a:rPr lang="en-US" baseline="0" dirty="0"/>
              <a:t>  </a:t>
            </a:r>
          </a:p>
          <a:p>
            <a:r>
              <a:rPr lang="en-US" baseline="0" dirty="0"/>
              <a:t>Adolescents who seek </a:t>
            </a:r>
            <a:r>
              <a:rPr lang="en-US" baseline="0" dirty="0" err="1"/>
              <a:t>PrEP</a:t>
            </a:r>
            <a:r>
              <a:rPr lang="en-US" baseline="0" dirty="0"/>
              <a:t>, many not want to be perceived as engaging in “unsafe” practices and could feel more stigmatized or being perceived at taken risks..</a:t>
            </a:r>
          </a:p>
          <a:p>
            <a:r>
              <a:rPr lang="en-US" baseline="0" dirty="0"/>
              <a:t>Adherence could also be an issue – where to hide the bottle, what if parents or friends see them taking pills.  Issues of privacy and confidentiality could affect access and adherence.</a:t>
            </a:r>
          </a:p>
          <a:p>
            <a:r>
              <a:rPr lang="en-CA" sz="1200" b="0" dirty="0">
                <a:latin typeface="Calibri" panose="020F0502020204030204" pitchFamily="34" charset="0"/>
                <a:cs typeface="Calibri" panose="020F0502020204030204" pitchFamily="34" charset="0"/>
              </a:rPr>
              <a:t>There is also</a:t>
            </a:r>
            <a:r>
              <a:rPr lang="en-CA" sz="1200" b="0" baseline="0" dirty="0">
                <a:latin typeface="Calibri" panose="020F0502020204030204" pitchFamily="34" charset="0"/>
                <a:cs typeface="Calibri" panose="020F0502020204030204" pitchFamily="34" charset="0"/>
              </a:rPr>
              <a:t> the paradox of who should deliver </a:t>
            </a:r>
            <a:r>
              <a:rPr lang="en-CA" sz="1200" b="0" baseline="0" dirty="0" err="1">
                <a:latin typeface="Calibri" panose="020F0502020204030204" pitchFamily="34" charset="0"/>
                <a:cs typeface="Calibri" panose="020F0502020204030204" pitchFamily="34" charset="0"/>
              </a:rPr>
              <a:t>PrEP</a:t>
            </a:r>
            <a:r>
              <a:rPr lang="en-CA" sz="1200" b="0" baseline="0" dirty="0">
                <a:latin typeface="Calibri" panose="020F0502020204030204" pitchFamily="34" charset="0"/>
                <a:cs typeface="Calibri" panose="020F0502020204030204" pitchFamily="34" charset="0"/>
              </a:rPr>
              <a:t> to adolescents. </a:t>
            </a:r>
            <a:r>
              <a:rPr lang="en-CA" sz="1200" b="0" dirty="0">
                <a:latin typeface="Calibri" panose="020F0502020204030204" pitchFamily="34" charset="0"/>
                <a:cs typeface="Calibri" panose="020F0502020204030204" pitchFamily="34" charset="0"/>
              </a:rPr>
              <a:t>HIV specialists who are knowledgeable about </a:t>
            </a:r>
            <a:r>
              <a:rPr lang="en-CA" sz="1200" b="0" dirty="0" err="1">
                <a:latin typeface="Calibri" panose="020F0502020204030204" pitchFamily="34" charset="0"/>
                <a:cs typeface="Calibri" panose="020F0502020204030204" pitchFamily="34" charset="0"/>
              </a:rPr>
              <a:t>PrEP</a:t>
            </a:r>
            <a:r>
              <a:rPr lang="en-CA" sz="1200" b="0" dirty="0">
                <a:latin typeface="Calibri" panose="020F0502020204030204" pitchFamily="34" charset="0"/>
                <a:cs typeface="Calibri" panose="020F0502020204030204" pitchFamily="34" charset="0"/>
              </a:rPr>
              <a:t> do not often see HIV-negative patients and primary care physician who see HIV-negative patients are not trained to provide </a:t>
            </a:r>
            <a:r>
              <a:rPr lang="en-CA" sz="1200" b="0" dirty="0" err="1">
                <a:latin typeface="Calibri" panose="020F0502020204030204" pitchFamily="34" charset="0"/>
                <a:cs typeface="Calibri" panose="020F0502020204030204" pitchFamily="34" charset="0"/>
              </a:rPr>
              <a:t>PrEP.</a:t>
            </a:r>
            <a:endParaRPr lang="en-US" b="0" baseline="0" dirty="0"/>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5AB95E1F-0E16-9041-B7F2-F780B1DFEBE7}" type="slidenum">
              <a:rPr lang="en-US" smtClean="0"/>
              <a:t>9</a:t>
            </a:fld>
            <a:endParaRPr lang="en-US"/>
          </a:p>
        </p:txBody>
      </p:sp>
    </p:spTree>
    <p:extLst>
      <p:ext uri="{BB962C8B-B14F-4D97-AF65-F5344CB8AC3E}">
        <p14:creationId xmlns:p14="http://schemas.microsoft.com/office/powerpoint/2010/main" val="1699975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a:t>
            </a:r>
            <a:r>
              <a:rPr lang="en-US" baseline="0" dirty="0"/>
              <a:t>generate demand then?  The three images in the screen are some of the info that could be find online – the </a:t>
            </a:r>
            <a:r>
              <a:rPr lang="en-US" baseline="0" dirty="0" err="1"/>
              <a:t>quiero</a:t>
            </a:r>
            <a:r>
              <a:rPr lang="en-US" baseline="0" dirty="0"/>
              <a:t> </a:t>
            </a:r>
            <a:r>
              <a:rPr lang="en-US" baseline="0" dirty="0" err="1"/>
              <a:t>PrEP</a:t>
            </a:r>
            <a:r>
              <a:rPr lang="en-US" baseline="0" dirty="0"/>
              <a:t> campaign make it very explicit that the information if for people older than 18 years old. </a:t>
            </a:r>
          </a:p>
          <a:p>
            <a:r>
              <a:rPr lang="en-US" baseline="0" dirty="0"/>
              <a:t>I would like to invite you think about the time when you were an older adolescent, perhaps you share the same feeling than I do.  We had the impression that we were inventing sex.  Adolescence is a time of creation and exploration – we did not want adults to tell us what to door how to do it. Why young people should accept it now.   </a:t>
            </a:r>
          </a:p>
          <a:p>
            <a:r>
              <a:rPr lang="en-US" baseline="0" dirty="0"/>
              <a:t>PreP is a choice for this new generation, but they need to own it and drive the demand. It is not about us, telling them what and how to do.  it’s about young people finding their way to talk about PreP, to make it more appealing, more sexy.  They need to own it and theme it in a way that it talks to this youth generation.   We need to step back and facilitate this process.</a:t>
            </a:r>
          </a:p>
          <a:p>
            <a:r>
              <a:rPr lang="en-US" baseline="0" dirty="0"/>
              <a:t>Any demand creation approach should go beyond protection messages, to explore desire, pleasure, social connections, well-being. </a:t>
            </a:r>
            <a:endParaRPr lang="en-US" dirty="0"/>
          </a:p>
          <a:p>
            <a:r>
              <a:rPr lang="en-US" baseline="0" dirty="0"/>
              <a:t>It should be their invention….not ours!!!</a:t>
            </a:r>
            <a:endParaRPr lang="en-US" dirty="0"/>
          </a:p>
        </p:txBody>
      </p:sp>
      <p:sp>
        <p:nvSpPr>
          <p:cNvPr id="4" name="Slide Number Placeholder 3"/>
          <p:cNvSpPr>
            <a:spLocks noGrp="1"/>
          </p:cNvSpPr>
          <p:nvPr>
            <p:ph type="sldNum" sz="quarter" idx="10"/>
          </p:nvPr>
        </p:nvSpPr>
        <p:spPr/>
        <p:txBody>
          <a:bodyPr/>
          <a:lstStyle/>
          <a:p>
            <a:fld id="{5AB95E1F-0E16-9041-B7F2-F780B1DFEBE7}" type="slidenum">
              <a:rPr lang="en-US" smtClean="0"/>
              <a:t>10</a:t>
            </a:fld>
            <a:endParaRPr lang="en-US"/>
          </a:p>
        </p:txBody>
      </p:sp>
    </p:spTree>
    <p:extLst>
      <p:ext uri="{BB962C8B-B14F-4D97-AF65-F5344CB8AC3E}">
        <p14:creationId xmlns:p14="http://schemas.microsoft.com/office/powerpoint/2010/main" val="1925123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6A96AA-8478-2146-B25B-AD2E1988584C}"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185300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6A96AA-8478-2146-B25B-AD2E1988584C}"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112085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6A96AA-8478-2146-B25B-AD2E1988584C}"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482209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6A96AA-8478-2146-B25B-AD2E1988584C}"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680749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6A96AA-8478-2146-B25B-AD2E1988584C}" type="datetimeFigureOut">
              <a:rPr lang="en-US" smtClean="0"/>
              <a:t>7/26/2018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1716248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6A96AA-8478-2146-B25B-AD2E1988584C}"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2142836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6A96AA-8478-2146-B25B-AD2E1988584C}" type="datetimeFigureOut">
              <a:rPr lang="en-US" smtClean="0"/>
              <a:t>7/26/2018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135103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6A96AA-8478-2146-B25B-AD2E1988584C}" type="datetimeFigureOut">
              <a:rPr lang="en-US" smtClean="0"/>
              <a:t>7/26/2018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1497031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A96AA-8478-2146-B25B-AD2E1988584C}" type="datetimeFigureOut">
              <a:rPr lang="en-US" smtClean="0"/>
              <a:t>7/26/2018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69444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86A96AA-8478-2146-B25B-AD2E1988584C}"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3569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86A96AA-8478-2146-B25B-AD2E1988584C}" type="datetimeFigureOut">
              <a:rPr lang="en-US" smtClean="0"/>
              <a:t>7/26/2018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306C9-9015-2443-9079-7DD3ECAFD520}" type="slidenum">
              <a:rPr lang="en-US" smtClean="0"/>
              <a:t>‹#›</a:t>
            </a:fld>
            <a:endParaRPr lang="en-US"/>
          </a:p>
        </p:txBody>
      </p:sp>
    </p:spTree>
    <p:extLst>
      <p:ext uri="{BB962C8B-B14F-4D97-AF65-F5344CB8AC3E}">
        <p14:creationId xmlns:p14="http://schemas.microsoft.com/office/powerpoint/2010/main" val="801911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86A96AA-8478-2146-B25B-AD2E1988584C}" type="datetimeFigureOut">
              <a:rPr lang="en-US" smtClean="0"/>
              <a:t>7/26/2018</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56306C9-9015-2443-9079-7DD3ECAFD520}" type="slidenum">
              <a:rPr lang="en-US" smtClean="0"/>
              <a:t>‹#›</a:t>
            </a:fld>
            <a:endParaRPr lang="en-US"/>
          </a:p>
        </p:txBody>
      </p:sp>
    </p:spTree>
    <p:extLst>
      <p:ext uri="{BB962C8B-B14F-4D97-AF65-F5344CB8AC3E}">
        <p14:creationId xmlns:p14="http://schemas.microsoft.com/office/powerpoint/2010/main" val="9291489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0" y="-42377"/>
            <a:ext cx="9143999" cy="5238428"/>
          </a:xfrm>
          <a:prstGeom prst="rect">
            <a:avLst/>
          </a:prstGeom>
        </p:spPr>
      </p:pic>
      <p:sp>
        <p:nvSpPr>
          <p:cNvPr id="10" name="Rectangle 9"/>
          <p:cNvSpPr/>
          <p:nvPr/>
        </p:nvSpPr>
        <p:spPr>
          <a:xfrm>
            <a:off x="170954" y="154691"/>
            <a:ext cx="8824479" cy="4844293"/>
          </a:xfrm>
          <a:prstGeom prst="rect">
            <a:avLst/>
          </a:prstGeom>
          <a:no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1434430" y="3643442"/>
            <a:ext cx="7561003" cy="775595"/>
          </a:xfrm>
          <a:prstGeom prst="rect">
            <a:avLst/>
          </a:prstGeom>
        </p:spPr>
        <p:txBody>
          <a:bodyPr lIns="0" tIns="0" rIns="0" bIns="0"/>
          <a:lstStyle>
            <a:lvl1pPr algn="l" defTabSz="685800" rtl="0" eaLnBrk="1" latinLnBrk="0" hangingPunct="1">
              <a:lnSpc>
                <a:spcPct val="90000"/>
              </a:lnSpc>
              <a:spcBef>
                <a:spcPct val="0"/>
              </a:spcBef>
              <a:buNone/>
              <a:defRPr sz="3400" kern="1200">
                <a:solidFill>
                  <a:srgbClr val="0099FF"/>
                </a:solidFill>
                <a:latin typeface="+mj-lt"/>
                <a:ea typeface="+mj-ea"/>
                <a:cs typeface="+mj-cs"/>
              </a:defRPr>
            </a:lvl1pPr>
          </a:lstStyle>
          <a:p>
            <a:pPr algn="r"/>
            <a:r>
              <a:rPr lang="fr-CH" dirty="0" err="1">
                <a:solidFill>
                  <a:schemeClr val="bg1"/>
                </a:solidFill>
                <a:latin typeface="Arial" charset="0"/>
                <a:ea typeface="Arial" charset="0"/>
                <a:cs typeface="Arial" charset="0"/>
              </a:rPr>
              <a:t>Getting</a:t>
            </a:r>
            <a:r>
              <a:rPr lang="fr-CH" dirty="0">
                <a:solidFill>
                  <a:schemeClr val="bg1"/>
                </a:solidFill>
                <a:latin typeface="Arial" charset="0"/>
                <a:ea typeface="Arial" charset="0"/>
                <a:cs typeface="Arial" charset="0"/>
              </a:rPr>
              <a:t> </a:t>
            </a:r>
            <a:r>
              <a:rPr lang="fr-CH" dirty="0" err="1">
                <a:solidFill>
                  <a:schemeClr val="bg1"/>
                </a:solidFill>
                <a:latin typeface="Arial" charset="0"/>
                <a:ea typeface="Arial" charset="0"/>
                <a:cs typeface="Arial" charset="0"/>
              </a:rPr>
              <a:t>PrEP</a:t>
            </a:r>
            <a:r>
              <a:rPr lang="fr-CH" dirty="0">
                <a:solidFill>
                  <a:schemeClr val="bg1"/>
                </a:solidFill>
                <a:latin typeface="Arial" charset="0"/>
                <a:ea typeface="Arial" charset="0"/>
                <a:cs typeface="Arial" charset="0"/>
              </a:rPr>
              <a:t> to </a:t>
            </a:r>
            <a:r>
              <a:rPr lang="fr-CH" dirty="0" err="1">
                <a:solidFill>
                  <a:schemeClr val="bg1"/>
                </a:solidFill>
                <a:latin typeface="Arial" charset="0"/>
                <a:ea typeface="Arial" charset="0"/>
                <a:cs typeface="Arial" charset="0"/>
              </a:rPr>
              <a:t>young</a:t>
            </a:r>
            <a:r>
              <a:rPr lang="fr-CH" dirty="0">
                <a:solidFill>
                  <a:schemeClr val="bg1"/>
                </a:solidFill>
                <a:latin typeface="Arial" charset="0"/>
                <a:ea typeface="Arial" charset="0"/>
                <a:cs typeface="Arial" charset="0"/>
              </a:rPr>
              <a:t> people</a:t>
            </a:r>
            <a:endParaRPr lang="en-US" dirty="0">
              <a:solidFill>
                <a:schemeClr val="bg1"/>
              </a:solidFill>
              <a:latin typeface="Arial" charset="0"/>
              <a:ea typeface="Arial" charset="0"/>
              <a:cs typeface="Arial" charset="0"/>
            </a:endParaRPr>
          </a:p>
        </p:txBody>
      </p:sp>
      <p:sp>
        <p:nvSpPr>
          <p:cNvPr id="5" name="Subtitle 2"/>
          <p:cNvSpPr txBox="1">
            <a:spLocks/>
          </p:cNvSpPr>
          <p:nvPr/>
        </p:nvSpPr>
        <p:spPr>
          <a:xfrm>
            <a:off x="5060793" y="4289082"/>
            <a:ext cx="3886103" cy="310625"/>
          </a:xfrm>
          <a:prstGeom prst="rect">
            <a:avLst/>
          </a:prstGeom>
        </p:spPr>
        <p:txBody>
          <a:bodyPr lIns="0" tIns="0" rIns="0" bIns="0"/>
          <a:lstStyle>
            <a:lvl1pPr marL="0" indent="0" algn="l" defTabSz="685800" rtl="0" eaLnBrk="1" latinLnBrk="0" hangingPunct="1">
              <a:lnSpc>
                <a:spcPct val="90000"/>
              </a:lnSpc>
              <a:spcBef>
                <a:spcPts val="750"/>
              </a:spcBef>
              <a:buFont typeface="Arial" panose="020B0604020202020204" pitchFamily="34" charset="0"/>
              <a:buNone/>
              <a:defRPr sz="1600" kern="1200">
                <a:solidFill>
                  <a:srgbClr val="0099FF"/>
                </a:solidFill>
                <a:latin typeface="+mn-lt"/>
                <a:ea typeface="+mn-ea"/>
                <a:cs typeface="+mn-cs"/>
              </a:defRPr>
            </a:lvl1pPr>
            <a:lvl2pPr marL="457200" indent="0" algn="ctr"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ctr"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3pPr>
            <a:lvl4pPr marL="13716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4pPr>
            <a:lvl5pPr marL="18288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5pPr>
            <a:lvl6pPr marL="22860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6pPr>
            <a:lvl7pPr marL="27432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7pPr>
            <a:lvl8pPr marL="32004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8pPr>
            <a:lvl9pPr marL="36576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9pPr>
          </a:lstStyle>
          <a:p>
            <a:pPr algn="r"/>
            <a:r>
              <a:rPr lang="fr-CH" dirty="0">
                <a:solidFill>
                  <a:schemeClr val="bg1"/>
                </a:solidFill>
                <a:latin typeface="Arial" charset="0"/>
                <a:ea typeface="Arial" charset="0"/>
                <a:cs typeface="Arial" charset="0"/>
              </a:rPr>
              <a:t>Alejandra Trossero</a:t>
            </a:r>
            <a:endParaRPr lang="en-US" dirty="0">
              <a:solidFill>
                <a:schemeClr val="bg1"/>
              </a:solidFill>
              <a:latin typeface="Arial" charset="0"/>
              <a:ea typeface="Arial" charset="0"/>
              <a:cs typeface="Arial" charset="0"/>
            </a:endParaRPr>
          </a:p>
        </p:txBody>
      </p:sp>
      <p:sp>
        <p:nvSpPr>
          <p:cNvPr id="6" name="Content Placeholder 2"/>
          <p:cNvSpPr txBox="1">
            <a:spLocks/>
          </p:cNvSpPr>
          <p:nvPr/>
        </p:nvSpPr>
        <p:spPr>
          <a:xfrm>
            <a:off x="5060793" y="3286823"/>
            <a:ext cx="3810683" cy="354811"/>
          </a:xfrm>
          <a:prstGeom prst="rect">
            <a:avLst/>
          </a:prstGeom>
        </p:spPr>
        <p:txBody>
          <a:bodyPr vert="horz" lIns="0" tIns="0" rIns="0" bIns="0" rtlCol="0" anchor="ctr"/>
          <a:lstStyle>
            <a:defPPr>
              <a:defRPr lang="en-US"/>
            </a:defPPr>
            <a:lvl1pPr marL="0" indent="0" algn="l" defTabSz="685800" rtl="0" eaLnBrk="1" latinLnBrk="0" hangingPunct="1">
              <a:buNone/>
              <a:defRPr sz="1800" kern="1200">
                <a:solidFill>
                  <a:srgbClr val="FFFFFF"/>
                </a:solidFill>
                <a:latin typeface="+mn-lt"/>
                <a:ea typeface="+mn-ea"/>
                <a:cs typeface="+mn-cs"/>
              </a:defRPr>
            </a:lvl1pPr>
            <a:lvl2pPr marL="342900" algn="l" defTabSz="685800" rtl="0" eaLnBrk="1" latinLnBrk="0" hangingPunct="1">
              <a:defRPr sz="2400" kern="1200">
                <a:solidFill>
                  <a:schemeClr val="tx1"/>
                </a:solidFill>
                <a:latin typeface="+mn-lt"/>
                <a:ea typeface="+mn-ea"/>
                <a:cs typeface="+mn-cs"/>
              </a:defRPr>
            </a:lvl2pPr>
            <a:lvl3pPr marL="685800" algn="l" defTabSz="685800" rtl="0" eaLnBrk="1" latinLnBrk="0" hangingPunct="1">
              <a:defRPr sz="2400" kern="1200">
                <a:solidFill>
                  <a:schemeClr val="tx1"/>
                </a:solidFill>
                <a:latin typeface="+mn-lt"/>
                <a:ea typeface="+mn-ea"/>
                <a:cs typeface="+mn-cs"/>
              </a:defRPr>
            </a:lvl3pPr>
            <a:lvl4pPr marL="1028700" algn="l" defTabSz="685800" rtl="0" eaLnBrk="1" latinLnBrk="0" hangingPunct="1">
              <a:defRPr sz="2400" kern="1200">
                <a:solidFill>
                  <a:schemeClr val="tx1"/>
                </a:solidFill>
                <a:latin typeface="+mn-lt"/>
                <a:ea typeface="+mn-ea"/>
                <a:cs typeface="+mn-cs"/>
              </a:defRPr>
            </a:lvl4pPr>
            <a:lvl5pPr marL="1371600" algn="l" defTabSz="685800" rtl="0" eaLnBrk="1" latinLnBrk="0" hangingPunct="1">
              <a:defRPr sz="240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1400" dirty="0">
                <a:latin typeface="Arial" charset="0"/>
                <a:ea typeface="Arial" charset="0"/>
                <a:cs typeface="Arial" charset="0"/>
              </a:rPr>
              <a:t>26 July 2018</a:t>
            </a:r>
            <a:endParaRPr lang="fr-CH" sz="1400" dirty="0">
              <a:latin typeface="Arial" charset="0"/>
              <a:ea typeface="Arial" charset="0"/>
              <a:cs typeface="Arial" charset="0"/>
            </a:endParaRPr>
          </a:p>
        </p:txBody>
      </p:sp>
      <p:sp>
        <p:nvSpPr>
          <p:cNvPr id="7" name="Rectangle 6"/>
          <p:cNvSpPr/>
          <p:nvPr/>
        </p:nvSpPr>
        <p:spPr>
          <a:xfrm>
            <a:off x="-389529" y="4739036"/>
            <a:ext cx="2032978" cy="230832"/>
          </a:xfrm>
          <a:prstGeom prst="rect">
            <a:avLst/>
          </a:prstGeom>
        </p:spPr>
        <p:txBody>
          <a:bodyPr wrap="square">
            <a:spAutoFit/>
          </a:bodyPr>
          <a:lstStyle/>
          <a:p>
            <a:pPr algn="r"/>
            <a:r>
              <a:rPr lang="en-US" sz="900" dirty="0">
                <a:solidFill>
                  <a:schemeClr val="bg1"/>
                </a:solidFill>
              </a:rPr>
              <a:t>© UNICEF/Brazil/</a:t>
            </a:r>
          </a:p>
        </p:txBody>
      </p:sp>
      <p:pic>
        <p:nvPicPr>
          <p:cNvPr id="8" name="Picture 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62068" y="-187677"/>
            <a:ext cx="1828800" cy="1828800"/>
          </a:xfrm>
          <a:prstGeom prst="rect">
            <a:avLst/>
          </a:prstGeom>
        </p:spPr>
      </p:pic>
    </p:spTree>
    <p:extLst>
      <p:ext uri="{BB962C8B-B14F-4D97-AF65-F5344CB8AC3E}">
        <p14:creationId xmlns:p14="http://schemas.microsoft.com/office/powerpoint/2010/main" val="1500572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86582" y="457303"/>
            <a:ext cx="7928429" cy="857250"/>
          </a:xfrm>
          <a:prstGeom prst="rect">
            <a:avLst/>
          </a:prstGeom>
        </p:spPr>
        <p:txBody>
          <a:bodyPr lIns="0" tIns="0" rIns="0" bIns="0"/>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r>
              <a:rPr lang="en-US" sz="3200" dirty="0">
                <a:solidFill>
                  <a:srgbClr val="00AEEF"/>
                </a:solidFill>
                <a:latin typeface="Arial" charset="0"/>
                <a:ea typeface="Arial" charset="0"/>
                <a:cs typeface="Arial" charset="0"/>
              </a:rPr>
              <a:t>Adolescent «owned» demand</a:t>
            </a:r>
          </a:p>
        </p:txBody>
      </p:sp>
      <p:sp>
        <p:nvSpPr>
          <p:cNvPr id="3" name="Content Placeholder 2"/>
          <p:cNvSpPr txBox="1">
            <a:spLocks/>
          </p:cNvSpPr>
          <p:nvPr/>
        </p:nvSpPr>
        <p:spPr>
          <a:xfrm>
            <a:off x="486582" y="1059828"/>
            <a:ext cx="7790543" cy="337268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fr-CH" sz="2000" dirty="0">
              <a:latin typeface="Arial" charset="0"/>
              <a:ea typeface="Arial" charset="0"/>
              <a:cs typeface="Arial" charset="0"/>
            </a:endParaRPr>
          </a:p>
          <a:p>
            <a:endParaRPr lang="fr-CH" sz="2000" dirty="0">
              <a:latin typeface="Arial" charset="0"/>
              <a:ea typeface="Arial" charset="0"/>
              <a:cs typeface="Arial" charset="0"/>
            </a:endParaRPr>
          </a:p>
          <a:p>
            <a:endParaRPr lang="fr-CH" sz="2000" dirty="0">
              <a:latin typeface="Arial" charset="0"/>
              <a:ea typeface="Arial" charset="0"/>
              <a:cs typeface="Arial" charset="0"/>
            </a:endParaRPr>
          </a:p>
        </p:txBody>
      </p:sp>
      <p:sp>
        <p:nvSpPr>
          <p:cNvPr id="6" name="Rectangle 5"/>
          <p:cNvSpPr/>
          <p:nvPr/>
        </p:nvSpPr>
        <p:spPr>
          <a:xfrm>
            <a:off x="170954" y="154691"/>
            <a:ext cx="8824479" cy="4844293"/>
          </a:xfrm>
          <a:prstGeom prst="rect">
            <a:avLst/>
          </a:prstGeom>
          <a:noFill/>
          <a:ln w="28575" cmpd="sng">
            <a:solidFill>
              <a:srgbClr val="0092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3963376" y="2576837"/>
            <a:ext cx="4791999" cy="2269763"/>
          </a:xfrm>
          <a:prstGeom prst="rect">
            <a:avLst/>
          </a:prstGeom>
        </p:spPr>
      </p:pic>
      <p:pic>
        <p:nvPicPr>
          <p:cNvPr id="14" name="Picture 13"/>
          <p:cNvPicPr>
            <a:picLocks noChangeAspect="1"/>
          </p:cNvPicPr>
          <p:nvPr/>
        </p:nvPicPr>
        <p:blipFill>
          <a:blip r:embed="rId4"/>
          <a:stretch>
            <a:fillRect/>
          </a:stretch>
        </p:blipFill>
        <p:spPr>
          <a:xfrm>
            <a:off x="1024614" y="3185315"/>
            <a:ext cx="2222320" cy="1664930"/>
          </a:xfrm>
          <a:prstGeom prst="rect">
            <a:avLst/>
          </a:prstGeom>
        </p:spPr>
      </p:pic>
      <p:pic>
        <p:nvPicPr>
          <p:cNvPr id="11" name="Picture 10"/>
          <p:cNvPicPr>
            <a:picLocks noChangeAspect="1"/>
          </p:cNvPicPr>
          <p:nvPr/>
        </p:nvPicPr>
        <p:blipFill>
          <a:blip r:embed="rId5"/>
          <a:stretch>
            <a:fillRect/>
          </a:stretch>
        </p:blipFill>
        <p:spPr>
          <a:xfrm>
            <a:off x="738665" y="1022846"/>
            <a:ext cx="2794218" cy="1991918"/>
          </a:xfrm>
          <a:prstGeom prst="rect">
            <a:avLst/>
          </a:prstGeom>
        </p:spPr>
      </p:pic>
      <p:pic>
        <p:nvPicPr>
          <p:cNvPr id="5" name="Picture 4"/>
          <p:cNvPicPr>
            <a:picLocks noChangeAspect="1"/>
          </p:cNvPicPr>
          <p:nvPr/>
        </p:nvPicPr>
        <p:blipFill>
          <a:blip r:embed="rId6"/>
          <a:stretch>
            <a:fillRect/>
          </a:stretch>
        </p:blipFill>
        <p:spPr>
          <a:xfrm>
            <a:off x="3963376" y="1314553"/>
            <a:ext cx="4895796" cy="941961"/>
          </a:xfrm>
          <a:prstGeom prst="rect">
            <a:avLst/>
          </a:prstGeom>
        </p:spPr>
      </p:pic>
    </p:spTree>
    <p:extLst>
      <p:ext uri="{BB962C8B-B14F-4D97-AF65-F5344CB8AC3E}">
        <p14:creationId xmlns:p14="http://schemas.microsoft.com/office/powerpoint/2010/main" val="2720173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86582" y="457303"/>
            <a:ext cx="7928429" cy="857250"/>
          </a:xfrm>
          <a:prstGeom prst="rect">
            <a:avLst/>
          </a:prstGeom>
        </p:spPr>
        <p:txBody>
          <a:bodyPr lIns="0" tIns="0" rIns="0" bIns="0"/>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r>
              <a:rPr lang="en-US" sz="3200" dirty="0">
                <a:solidFill>
                  <a:srgbClr val="00AEEF"/>
                </a:solidFill>
                <a:latin typeface="Arial" charset="0"/>
                <a:ea typeface="Arial" charset="0"/>
                <a:cs typeface="Arial" charset="0"/>
              </a:rPr>
              <a:t>Acknowledgements</a:t>
            </a:r>
          </a:p>
        </p:txBody>
      </p:sp>
      <p:sp>
        <p:nvSpPr>
          <p:cNvPr id="3" name="Content Placeholder 2"/>
          <p:cNvSpPr txBox="1">
            <a:spLocks/>
          </p:cNvSpPr>
          <p:nvPr/>
        </p:nvSpPr>
        <p:spPr>
          <a:xfrm>
            <a:off x="486582" y="1257540"/>
            <a:ext cx="8138434" cy="286961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dirty="0">
                <a:latin typeface="Arial" charset="0"/>
                <a:ea typeface="Arial" charset="0"/>
                <a:cs typeface="Arial" charset="0"/>
              </a:rPr>
              <a:t>I would like to thank the following people:</a:t>
            </a:r>
          </a:p>
          <a:p>
            <a:pPr marL="0" indent="0">
              <a:buNone/>
            </a:pPr>
            <a:endParaRPr lang="en-US" sz="2000" dirty="0">
              <a:latin typeface="Arial" charset="0"/>
              <a:ea typeface="Arial" charset="0"/>
              <a:cs typeface="Arial" charset="0"/>
            </a:endParaRPr>
          </a:p>
          <a:p>
            <a:r>
              <a:rPr lang="en-US" sz="2000" dirty="0">
                <a:latin typeface="Arial" charset="0"/>
                <a:ea typeface="Arial" charset="0"/>
                <a:cs typeface="Arial" charset="0"/>
              </a:rPr>
              <a:t>Julien Brisson – University of Montreal (Canada)</a:t>
            </a:r>
          </a:p>
          <a:p>
            <a:r>
              <a:rPr lang="en-US" sz="2000" dirty="0">
                <a:latin typeface="Arial" charset="0"/>
                <a:ea typeface="Arial" charset="0"/>
                <a:cs typeface="Arial" charset="0"/>
              </a:rPr>
              <a:t>Juan Pablo Gutierrez – Instituto Nacional de </a:t>
            </a:r>
            <a:r>
              <a:rPr lang="en-US" sz="2000" dirty="0" err="1">
                <a:latin typeface="Arial" charset="0"/>
                <a:ea typeface="Arial" charset="0"/>
                <a:cs typeface="Arial" charset="0"/>
              </a:rPr>
              <a:t>Salud</a:t>
            </a:r>
            <a:r>
              <a:rPr lang="en-US" sz="2000" dirty="0">
                <a:latin typeface="Arial" charset="0"/>
                <a:ea typeface="Arial" charset="0"/>
                <a:cs typeface="Arial" charset="0"/>
              </a:rPr>
              <a:t> </a:t>
            </a:r>
            <a:r>
              <a:rPr lang="en-US" sz="2000" dirty="0" err="1">
                <a:latin typeface="Arial" charset="0"/>
                <a:ea typeface="Arial" charset="0"/>
                <a:cs typeface="Arial" charset="0"/>
              </a:rPr>
              <a:t>Publica</a:t>
            </a:r>
            <a:r>
              <a:rPr lang="en-US" sz="2000" dirty="0">
                <a:latin typeface="Arial" charset="0"/>
                <a:ea typeface="Arial" charset="0"/>
                <a:cs typeface="Arial" charset="0"/>
              </a:rPr>
              <a:t> (Mexico)</a:t>
            </a:r>
          </a:p>
          <a:p>
            <a:r>
              <a:rPr lang="en-US" sz="2000" dirty="0">
                <a:latin typeface="Arial" charset="0"/>
                <a:ea typeface="Arial" charset="0"/>
                <a:cs typeface="Arial" charset="0"/>
              </a:rPr>
              <a:t>Aleya Khalifa - UNICEF</a:t>
            </a:r>
          </a:p>
          <a:p>
            <a:r>
              <a:rPr lang="en-US" sz="2000" dirty="0">
                <a:latin typeface="Arial" charset="0"/>
                <a:ea typeface="Arial" charset="0"/>
                <a:cs typeface="Arial" charset="0"/>
              </a:rPr>
              <a:t>Javier </a:t>
            </a:r>
            <a:r>
              <a:rPr lang="en-US" sz="2000" dirty="0" err="1">
                <a:latin typeface="Arial" charset="0"/>
                <a:ea typeface="Arial" charset="0"/>
                <a:cs typeface="Arial" charset="0"/>
              </a:rPr>
              <a:t>Hurcade</a:t>
            </a:r>
            <a:r>
              <a:rPr lang="en-US" sz="2000" dirty="0">
                <a:latin typeface="Arial" charset="0"/>
                <a:ea typeface="Arial" charset="0"/>
                <a:cs typeface="Arial" charset="0"/>
              </a:rPr>
              <a:t> </a:t>
            </a:r>
            <a:r>
              <a:rPr lang="en-US" sz="2000" dirty="0" err="1">
                <a:latin typeface="Arial" charset="0"/>
                <a:ea typeface="Arial" charset="0"/>
                <a:cs typeface="Arial" charset="0"/>
              </a:rPr>
              <a:t>Beloq</a:t>
            </a:r>
            <a:r>
              <a:rPr lang="en-US" sz="2000" dirty="0">
                <a:latin typeface="Arial" charset="0"/>
                <a:ea typeface="Arial" charset="0"/>
                <a:cs typeface="Arial" charset="0"/>
              </a:rPr>
              <a:t> – Independent consultant (Argentina)</a:t>
            </a:r>
          </a:p>
          <a:p>
            <a:r>
              <a:rPr lang="en-US" sz="2000" dirty="0">
                <a:latin typeface="Arial" charset="0"/>
                <a:ea typeface="Arial" charset="0"/>
                <a:cs typeface="Arial" charset="0"/>
              </a:rPr>
              <a:t>Sam Avrett – Fremont Center (USA)</a:t>
            </a:r>
          </a:p>
          <a:p>
            <a:r>
              <a:rPr lang="en-US" sz="2000" dirty="0">
                <a:latin typeface="Arial" charset="0"/>
                <a:ea typeface="Arial" charset="0"/>
                <a:cs typeface="Arial" charset="0"/>
              </a:rPr>
              <a:t>Giovanni Ravasi – PAHO</a:t>
            </a:r>
          </a:p>
          <a:p>
            <a:pPr marL="0" indent="0">
              <a:buNone/>
            </a:pPr>
            <a:endParaRPr lang="en-US" sz="2000" dirty="0">
              <a:latin typeface="Arial" charset="0"/>
              <a:ea typeface="Arial" charset="0"/>
              <a:cs typeface="Arial" charset="0"/>
            </a:endParaRPr>
          </a:p>
        </p:txBody>
      </p:sp>
      <p:sp>
        <p:nvSpPr>
          <p:cNvPr id="5" name="Footer Placeholder 4"/>
          <p:cNvSpPr>
            <a:spLocks noGrp="1"/>
          </p:cNvSpPr>
          <p:nvPr>
            <p:ph type="ftr" sz="quarter" idx="11"/>
          </p:nvPr>
        </p:nvSpPr>
        <p:spPr>
          <a:xfrm>
            <a:off x="6035430" y="4688415"/>
            <a:ext cx="2895600" cy="273844"/>
          </a:xfrm>
          <a:prstGeom prst="rect">
            <a:avLst/>
          </a:prstGeom>
        </p:spPr>
        <p:txBody>
          <a:bodyPr/>
          <a:lstStyle>
            <a:lvl1pPr algn="r">
              <a:defRPr sz="900" b="0">
                <a:solidFill>
                  <a:schemeClr val="bg1">
                    <a:lumMod val="50000"/>
                  </a:schemeClr>
                </a:solidFill>
              </a:defRPr>
            </a:lvl1pPr>
          </a:lstStyle>
          <a:p>
            <a:r>
              <a:rPr lang="en-US" dirty="0">
                <a:latin typeface="Arial" charset="0"/>
                <a:ea typeface="Arial" charset="0"/>
                <a:cs typeface="Arial" charset="0"/>
              </a:rPr>
              <a:t>Title of Presentation – </a:t>
            </a:r>
            <a:r>
              <a:rPr lang="en-US" b="1" dirty="0">
                <a:solidFill>
                  <a:srgbClr val="00AEEF"/>
                </a:solidFill>
                <a:latin typeface="Arial" charset="0"/>
                <a:ea typeface="Arial" charset="0"/>
                <a:cs typeface="Arial" charset="0"/>
              </a:rPr>
              <a:t>UNICEF</a:t>
            </a:r>
            <a:r>
              <a:rPr lang="en-US" dirty="0">
                <a:solidFill>
                  <a:srgbClr val="00AEEF"/>
                </a:solidFill>
                <a:latin typeface="Arial" charset="0"/>
                <a:ea typeface="Arial" charset="0"/>
                <a:cs typeface="Arial" charset="0"/>
              </a:rPr>
              <a:t> | for every child</a:t>
            </a:r>
          </a:p>
        </p:txBody>
      </p:sp>
      <p:sp>
        <p:nvSpPr>
          <p:cNvPr id="6" name="Rectangle 5"/>
          <p:cNvSpPr/>
          <p:nvPr/>
        </p:nvSpPr>
        <p:spPr>
          <a:xfrm>
            <a:off x="170954" y="154691"/>
            <a:ext cx="8824479" cy="4844293"/>
          </a:xfrm>
          <a:prstGeom prst="rect">
            <a:avLst/>
          </a:prstGeom>
          <a:noFill/>
          <a:ln w="28575" cmpd="sng">
            <a:solidFill>
              <a:srgbClr val="0092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4759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7E7B4FA4-B4D0-FA49-8370-EBF6C6FC79C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9142007" cy="5143501"/>
          </a:xfrm>
          <a:prstGeom prst="rect">
            <a:avLst/>
          </a:prstGeom>
        </p:spPr>
      </p:pic>
      <p:sp>
        <p:nvSpPr>
          <p:cNvPr id="6" name="Rectangle 5"/>
          <p:cNvSpPr/>
          <p:nvPr/>
        </p:nvSpPr>
        <p:spPr>
          <a:xfrm>
            <a:off x="170954" y="154691"/>
            <a:ext cx="8824479" cy="4844293"/>
          </a:xfrm>
          <a:prstGeom prst="rect">
            <a:avLst/>
          </a:prstGeom>
          <a:noFill/>
          <a:ln w="28575" cmpd="sng">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7">
            <a:extLst>
              <a:ext uri="{FF2B5EF4-FFF2-40B4-BE49-F238E27FC236}">
                <a16:creationId xmlns:a16="http://schemas.microsoft.com/office/drawing/2014/main" id="{5AA2F12C-83CF-C644-94FB-521C897380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0955" y="3772975"/>
            <a:ext cx="2381868" cy="485312"/>
          </a:xfrm>
          <a:prstGeom prst="rect">
            <a:avLst/>
          </a:prstGeom>
        </p:spPr>
      </p:pic>
      <p:sp>
        <p:nvSpPr>
          <p:cNvPr id="4" name="TextBox 3"/>
          <p:cNvSpPr txBox="1">
            <a:spLocks noChangeArrowheads="1"/>
          </p:cNvSpPr>
          <p:nvPr/>
        </p:nvSpPr>
        <p:spPr bwMode="auto">
          <a:xfrm>
            <a:off x="284713" y="3723244"/>
            <a:ext cx="226811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algn="ctr" eaLnBrk="1" hangingPunct="1">
              <a:defRPr/>
            </a:pPr>
            <a:r>
              <a:rPr lang="en-US" altLang="en-US" sz="3200" dirty="0">
                <a:solidFill>
                  <a:schemeClr val="bg1"/>
                </a:solidFill>
              </a:rPr>
              <a:t>Thank You</a:t>
            </a: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6178" y="-188538"/>
            <a:ext cx="1828800" cy="1828800"/>
          </a:xfrm>
          <a:prstGeom prst="rect">
            <a:avLst/>
          </a:prstGeom>
        </p:spPr>
      </p:pic>
    </p:spTree>
    <p:extLst>
      <p:ext uri="{BB962C8B-B14F-4D97-AF65-F5344CB8AC3E}">
        <p14:creationId xmlns:p14="http://schemas.microsoft.com/office/powerpoint/2010/main" val="189861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86582" y="457303"/>
            <a:ext cx="7928429" cy="857250"/>
          </a:xfrm>
          <a:prstGeom prst="rect">
            <a:avLst/>
          </a:prstGeom>
        </p:spPr>
        <p:txBody>
          <a:bodyPr lIns="0" tIns="0" rIns="0" bIns="0"/>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r>
              <a:rPr lang="en-US" sz="3200" dirty="0">
                <a:solidFill>
                  <a:srgbClr val="00AEEF"/>
                </a:solidFill>
                <a:latin typeface="Arial" charset="0"/>
                <a:ea typeface="Arial" charset="0"/>
                <a:cs typeface="Arial" charset="0"/>
              </a:rPr>
              <a:t>Outline</a:t>
            </a:r>
          </a:p>
        </p:txBody>
      </p:sp>
      <p:sp>
        <p:nvSpPr>
          <p:cNvPr id="3" name="Content Placeholder 2"/>
          <p:cNvSpPr txBox="1">
            <a:spLocks/>
          </p:cNvSpPr>
          <p:nvPr/>
        </p:nvSpPr>
        <p:spPr>
          <a:xfrm>
            <a:off x="886632" y="1563550"/>
            <a:ext cx="7790543" cy="337268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latin typeface="Arial" charset="0"/>
                <a:ea typeface="Arial" charset="0"/>
                <a:cs typeface="Arial" charset="0"/>
              </a:rPr>
              <a:t>Young people and HIV in Latin  America and Caribbean</a:t>
            </a:r>
          </a:p>
          <a:p>
            <a:r>
              <a:rPr lang="en-US" dirty="0">
                <a:latin typeface="Arial" charset="0"/>
                <a:ea typeface="Arial" charset="0"/>
                <a:cs typeface="Arial" charset="0"/>
              </a:rPr>
              <a:t>Steps towards availability </a:t>
            </a:r>
          </a:p>
          <a:p>
            <a:r>
              <a:rPr lang="en-US" dirty="0">
                <a:latin typeface="Arial" charset="0"/>
                <a:ea typeface="Arial" charset="0"/>
                <a:cs typeface="Arial" charset="0"/>
              </a:rPr>
              <a:t>Challenges </a:t>
            </a:r>
          </a:p>
          <a:p>
            <a:r>
              <a:rPr lang="en-US" dirty="0">
                <a:latin typeface="Arial" charset="0"/>
                <a:ea typeface="Arial" charset="0"/>
                <a:cs typeface="Arial" charset="0"/>
              </a:rPr>
              <a:t>Additional considerations for supplying </a:t>
            </a:r>
            <a:r>
              <a:rPr lang="en-US" dirty="0" err="1">
                <a:latin typeface="Arial" charset="0"/>
                <a:ea typeface="Arial" charset="0"/>
                <a:cs typeface="Arial" charset="0"/>
              </a:rPr>
              <a:t>PrEP</a:t>
            </a:r>
            <a:endParaRPr lang="en-US" dirty="0">
              <a:latin typeface="Arial" charset="0"/>
              <a:ea typeface="Arial" charset="0"/>
              <a:cs typeface="Arial" charset="0"/>
            </a:endParaRPr>
          </a:p>
          <a:p>
            <a:r>
              <a:rPr lang="en-US" dirty="0">
                <a:latin typeface="Arial" charset="0"/>
                <a:ea typeface="Arial" charset="0"/>
                <a:cs typeface="Arial" charset="0"/>
              </a:rPr>
              <a:t>Adolescent «owned» demand</a:t>
            </a:r>
          </a:p>
          <a:p>
            <a:endParaRPr lang="en-US" dirty="0">
              <a:latin typeface="Arial" charset="0"/>
              <a:ea typeface="Arial" charset="0"/>
              <a:cs typeface="Arial" charset="0"/>
            </a:endParaRPr>
          </a:p>
        </p:txBody>
      </p:sp>
      <p:sp>
        <p:nvSpPr>
          <p:cNvPr id="5" name="Footer Placeholder 4"/>
          <p:cNvSpPr>
            <a:spLocks noGrp="1"/>
          </p:cNvSpPr>
          <p:nvPr>
            <p:ph type="ftr" sz="quarter" idx="11"/>
          </p:nvPr>
        </p:nvSpPr>
        <p:spPr>
          <a:xfrm>
            <a:off x="6035430" y="4688415"/>
            <a:ext cx="2895600" cy="273844"/>
          </a:xfrm>
          <a:prstGeom prst="rect">
            <a:avLst/>
          </a:prstGeom>
        </p:spPr>
        <p:txBody>
          <a:bodyPr/>
          <a:lstStyle>
            <a:lvl1pPr algn="r">
              <a:defRPr sz="900" b="0">
                <a:solidFill>
                  <a:schemeClr val="bg1">
                    <a:lumMod val="50000"/>
                  </a:schemeClr>
                </a:solidFill>
              </a:defRPr>
            </a:lvl1pPr>
          </a:lstStyle>
          <a:p>
            <a:r>
              <a:rPr lang="en-US" dirty="0">
                <a:latin typeface="Arial" charset="0"/>
                <a:ea typeface="Arial" charset="0"/>
                <a:cs typeface="Arial" charset="0"/>
              </a:rPr>
              <a:t>Title of Presentation – </a:t>
            </a:r>
            <a:r>
              <a:rPr lang="en-US" b="1" dirty="0">
                <a:solidFill>
                  <a:srgbClr val="00AEEF"/>
                </a:solidFill>
                <a:latin typeface="Arial" charset="0"/>
                <a:ea typeface="Arial" charset="0"/>
                <a:cs typeface="Arial" charset="0"/>
              </a:rPr>
              <a:t>UNICEF</a:t>
            </a:r>
            <a:r>
              <a:rPr lang="en-US" dirty="0">
                <a:solidFill>
                  <a:srgbClr val="00AEEF"/>
                </a:solidFill>
                <a:latin typeface="Arial" charset="0"/>
                <a:ea typeface="Arial" charset="0"/>
                <a:cs typeface="Arial" charset="0"/>
              </a:rPr>
              <a:t> | for every child</a:t>
            </a:r>
          </a:p>
        </p:txBody>
      </p:sp>
      <p:sp>
        <p:nvSpPr>
          <p:cNvPr id="6" name="Rectangle 5"/>
          <p:cNvSpPr/>
          <p:nvPr/>
        </p:nvSpPr>
        <p:spPr>
          <a:xfrm>
            <a:off x="170954" y="154691"/>
            <a:ext cx="8824479" cy="4844293"/>
          </a:xfrm>
          <a:prstGeom prst="rect">
            <a:avLst/>
          </a:prstGeom>
          <a:noFill/>
          <a:ln w="28575" cmpd="sng">
            <a:solidFill>
              <a:srgbClr val="0092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1825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86583" y="457303"/>
            <a:ext cx="7928429" cy="433949"/>
          </a:xfrm>
          <a:prstGeom prst="rect">
            <a:avLst/>
          </a:prstGeom>
        </p:spPr>
        <p:txBody>
          <a:bodyPr lIns="0" tIns="0" rIns="0" bIns="0"/>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r>
              <a:rPr lang="en-US" sz="3200" dirty="0">
                <a:solidFill>
                  <a:srgbClr val="00AEEF"/>
                </a:solidFill>
                <a:latin typeface="Arial" charset="0"/>
                <a:ea typeface="Arial" charset="0"/>
                <a:cs typeface="Arial" charset="0"/>
              </a:rPr>
              <a:t>Young People and HIV in LAC</a:t>
            </a:r>
          </a:p>
          <a:p>
            <a:endParaRPr lang="fr-CH" sz="3200" dirty="0">
              <a:solidFill>
                <a:srgbClr val="00AEEF"/>
              </a:solidFill>
              <a:latin typeface="Arial" charset="0"/>
              <a:ea typeface="Arial" charset="0"/>
              <a:cs typeface="Arial" charset="0"/>
            </a:endParaRPr>
          </a:p>
        </p:txBody>
      </p:sp>
      <p:sp>
        <p:nvSpPr>
          <p:cNvPr id="6" name="Rectangle 5"/>
          <p:cNvSpPr/>
          <p:nvPr/>
        </p:nvSpPr>
        <p:spPr>
          <a:xfrm>
            <a:off x="170954" y="154692"/>
            <a:ext cx="8824479" cy="4844293"/>
          </a:xfrm>
          <a:prstGeom prst="rect">
            <a:avLst/>
          </a:prstGeom>
          <a:noFill/>
          <a:ln w="28575" cmpd="sng">
            <a:solidFill>
              <a:srgbClr val="0092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aphicFrame>
        <p:nvGraphicFramePr>
          <p:cNvPr id="9" name="Gráfico 1">
            <a:extLst/>
          </p:cNvPr>
          <p:cNvGraphicFramePr/>
          <p:nvPr>
            <p:extLst>
              <p:ext uri="{D42A27DB-BD31-4B8C-83A1-F6EECF244321}">
                <p14:modId xmlns:p14="http://schemas.microsoft.com/office/powerpoint/2010/main" val="782065847"/>
              </p:ext>
            </p:extLst>
          </p:nvPr>
        </p:nvGraphicFramePr>
        <p:xfrm>
          <a:off x="298926" y="1216771"/>
          <a:ext cx="4409078" cy="272013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p:cNvPr>
          <p:cNvSpPr txBox="1"/>
          <p:nvPr/>
        </p:nvSpPr>
        <p:spPr>
          <a:xfrm>
            <a:off x="486583" y="4032298"/>
            <a:ext cx="4077396" cy="907941"/>
          </a:xfrm>
          <a:prstGeom prst="rect">
            <a:avLst/>
          </a:prstGeom>
          <a:noFill/>
        </p:spPr>
        <p:txBody>
          <a:bodyPr wrap="square" rtlCol="0">
            <a:spAutoFit/>
          </a:bodyPr>
          <a:lstStyle/>
          <a:p>
            <a:r>
              <a:rPr lang="en-US" sz="1400" dirty="0">
                <a:latin typeface="Arial" charset="0"/>
                <a:ea typeface="Arial" charset="0"/>
                <a:cs typeface="Arial" charset="0"/>
              </a:rPr>
              <a:t>39,000 new infections in 2017 in people 15 − 24 years old – 7% less than in 2000</a:t>
            </a:r>
          </a:p>
          <a:p>
            <a:endParaRPr lang="en-US" sz="1400" dirty="0">
              <a:latin typeface="Arial" charset="0"/>
              <a:ea typeface="Arial" charset="0"/>
              <a:cs typeface="Arial" charset="0"/>
            </a:endParaRPr>
          </a:p>
          <a:p>
            <a:r>
              <a:rPr lang="en-US" sz="1100" dirty="0">
                <a:latin typeface="Arial" charset="0"/>
                <a:ea typeface="Arial" charset="0"/>
                <a:cs typeface="Arial" charset="0"/>
              </a:rPr>
              <a:t>Source: UNICEF 2017</a:t>
            </a:r>
          </a:p>
        </p:txBody>
      </p:sp>
      <p:pic>
        <p:nvPicPr>
          <p:cNvPr id="3" name="Picture 2"/>
          <p:cNvPicPr>
            <a:picLocks noChangeAspect="1"/>
          </p:cNvPicPr>
          <p:nvPr/>
        </p:nvPicPr>
        <p:blipFill>
          <a:blip r:embed="rId4"/>
          <a:stretch>
            <a:fillRect/>
          </a:stretch>
        </p:blipFill>
        <p:spPr>
          <a:xfrm>
            <a:off x="5722528" y="1642105"/>
            <a:ext cx="3208502" cy="3046310"/>
          </a:xfrm>
          <a:prstGeom prst="rect">
            <a:avLst/>
          </a:prstGeom>
        </p:spPr>
      </p:pic>
      <p:pic>
        <p:nvPicPr>
          <p:cNvPr id="5" name="Picture 4"/>
          <p:cNvPicPr>
            <a:picLocks noChangeAspect="1"/>
          </p:cNvPicPr>
          <p:nvPr/>
        </p:nvPicPr>
        <p:blipFill>
          <a:blip r:embed="rId5"/>
          <a:stretch>
            <a:fillRect/>
          </a:stretch>
        </p:blipFill>
        <p:spPr>
          <a:xfrm>
            <a:off x="6006961" y="883123"/>
            <a:ext cx="2723680" cy="619901"/>
          </a:xfrm>
          <a:prstGeom prst="rect">
            <a:avLst/>
          </a:prstGeom>
        </p:spPr>
      </p:pic>
      <p:pic>
        <p:nvPicPr>
          <p:cNvPr id="11" name="Picture 10"/>
          <p:cNvPicPr>
            <a:picLocks noChangeAspect="1"/>
          </p:cNvPicPr>
          <p:nvPr/>
        </p:nvPicPr>
        <p:blipFill>
          <a:blip r:embed="rId6"/>
          <a:stretch>
            <a:fillRect/>
          </a:stretch>
        </p:blipFill>
        <p:spPr>
          <a:xfrm>
            <a:off x="6462584" y="4756044"/>
            <a:ext cx="2228296" cy="220372"/>
          </a:xfrm>
          <a:prstGeom prst="rect">
            <a:avLst/>
          </a:prstGeom>
        </p:spPr>
      </p:pic>
    </p:spTree>
    <p:extLst>
      <p:ext uri="{BB962C8B-B14F-4D97-AF65-F5344CB8AC3E}">
        <p14:creationId xmlns:p14="http://schemas.microsoft.com/office/powerpoint/2010/main" val="3635957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0954" y="154692"/>
            <a:ext cx="8824479" cy="4844293"/>
          </a:xfrm>
          <a:prstGeom prst="rect">
            <a:avLst/>
          </a:prstGeom>
          <a:noFill/>
          <a:ln w="28575" cmpd="sng">
            <a:solidFill>
              <a:srgbClr val="0092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 name="Picture 1"/>
          <p:cNvPicPr>
            <a:picLocks noChangeAspect="1"/>
          </p:cNvPicPr>
          <p:nvPr/>
        </p:nvPicPr>
        <p:blipFill>
          <a:blip r:embed="rId3"/>
          <a:stretch>
            <a:fillRect/>
          </a:stretch>
        </p:blipFill>
        <p:spPr>
          <a:xfrm>
            <a:off x="1357313" y="305125"/>
            <a:ext cx="6110278" cy="4543425"/>
          </a:xfrm>
          <a:prstGeom prst="rect">
            <a:avLst/>
          </a:prstGeom>
        </p:spPr>
      </p:pic>
    </p:spTree>
    <p:extLst>
      <p:ext uri="{BB962C8B-B14F-4D97-AF65-F5344CB8AC3E}">
        <p14:creationId xmlns:p14="http://schemas.microsoft.com/office/powerpoint/2010/main" val="4255442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0954" y="154692"/>
            <a:ext cx="8824479" cy="4844293"/>
          </a:xfrm>
          <a:prstGeom prst="rect">
            <a:avLst/>
          </a:prstGeom>
          <a:noFill/>
          <a:ln w="28575" cmpd="sng">
            <a:solidFill>
              <a:srgbClr val="0092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a:t>Source: UNAIDS/UNICEF/WHO Global AIDS Response Progress Reporting and UNICEF analysis of UNAIDS 2017 estimates</a:t>
            </a:r>
          </a:p>
        </p:txBody>
      </p:sp>
      <p:sp>
        <p:nvSpPr>
          <p:cNvPr id="4" name="Footer Placeholder 4"/>
          <p:cNvSpPr>
            <a:spLocks noGrp="1"/>
          </p:cNvSpPr>
          <p:nvPr>
            <p:ph type="ftr" sz="quarter" idx="11"/>
          </p:nvPr>
        </p:nvSpPr>
        <p:spPr>
          <a:xfrm>
            <a:off x="6035430" y="4688415"/>
            <a:ext cx="2895600" cy="273844"/>
          </a:xfrm>
          <a:prstGeom prst="rect">
            <a:avLst/>
          </a:prstGeom>
        </p:spPr>
        <p:txBody>
          <a:bodyPr/>
          <a:lstStyle>
            <a:lvl1pPr algn="r">
              <a:defRPr sz="900" b="0">
                <a:solidFill>
                  <a:schemeClr val="bg1">
                    <a:lumMod val="50000"/>
                  </a:schemeClr>
                </a:solidFill>
              </a:defRPr>
            </a:lvl1pPr>
          </a:lstStyle>
          <a:p>
            <a:r>
              <a:rPr lang="en-US" dirty="0">
                <a:latin typeface="Arial" charset="0"/>
                <a:ea typeface="Arial" charset="0"/>
                <a:cs typeface="Arial" charset="0"/>
              </a:rPr>
              <a:t>Young people and HIV– </a:t>
            </a:r>
            <a:r>
              <a:rPr lang="en-US" b="1" dirty="0">
                <a:solidFill>
                  <a:srgbClr val="00AEEF"/>
                </a:solidFill>
                <a:latin typeface="Arial" charset="0"/>
                <a:ea typeface="Arial" charset="0"/>
                <a:cs typeface="Arial" charset="0"/>
              </a:rPr>
              <a:t>UNICEF</a:t>
            </a:r>
            <a:r>
              <a:rPr lang="en-US" dirty="0">
                <a:solidFill>
                  <a:srgbClr val="00AEEF"/>
                </a:solidFill>
                <a:latin typeface="Arial" charset="0"/>
                <a:ea typeface="Arial" charset="0"/>
                <a:cs typeface="Arial" charset="0"/>
              </a:rPr>
              <a:t> | for every child</a:t>
            </a:r>
          </a:p>
        </p:txBody>
      </p:sp>
      <p:graphicFrame>
        <p:nvGraphicFramePr>
          <p:cNvPr id="9" name="Chart 8">
            <a:extLst>
              <a:ext uri="{FF2B5EF4-FFF2-40B4-BE49-F238E27FC236}">
                <a16:creationId xmlns:a16="http://schemas.microsoft.com/office/drawing/2014/main" id="{CFE9B684-50E3-4774-848A-7D63E4B72DBF}"/>
              </a:ext>
            </a:extLst>
          </p:cNvPr>
          <p:cNvGraphicFramePr>
            <a:graphicFrameLocks/>
          </p:cNvGraphicFramePr>
          <p:nvPr>
            <p:extLst>
              <p:ext uri="{D42A27DB-BD31-4B8C-83A1-F6EECF244321}">
                <p14:modId xmlns:p14="http://schemas.microsoft.com/office/powerpoint/2010/main" val="2978813344"/>
              </p:ext>
            </p:extLst>
          </p:nvPr>
        </p:nvGraphicFramePr>
        <p:xfrm>
          <a:off x="300038" y="400051"/>
          <a:ext cx="8274923" cy="43903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5769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86582" y="457303"/>
            <a:ext cx="7928429" cy="857250"/>
          </a:xfrm>
          <a:prstGeom prst="rect">
            <a:avLst/>
          </a:prstGeom>
        </p:spPr>
        <p:txBody>
          <a:bodyPr lIns="0" tIns="0" rIns="0" bIns="0"/>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r>
              <a:rPr lang="en-US" sz="3200" dirty="0">
                <a:solidFill>
                  <a:srgbClr val="00AEEF"/>
                </a:solidFill>
                <a:latin typeface="Arial" charset="0"/>
                <a:ea typeface="Arial" charset="0"/>
                <a:cs typeface="Arial" charset="0"/>
              </a:rPr>
              <a:t>Steps towards availability </a:t>
            </a:r>
          </a:p>
        </p:txBody>
      </p:sp>
      <p:sp>
        <p:nvSpPr>
          <p:cNvPr id="4" name="Rectangle 3"/>
          <p:cNvSpPr/>
          <p:nvPr/>
        </p:nvSpPr>
        <p:spPr>
          <a:xfrm>
            <a:off x="162746" y="1079774"/>
            <a:ext cx="4952951" cy="3785652"/>
          </a:xfrm>
          <a:prstGeom prst="rect">
            <a:avLst/>
          </a:prstGeom>
        </p:spPr>
        <p:txBody>
          <a:bodyPr wrap="square">
            <a:spAutoFit/>
          </a:bodyPr>
          <a:lstStyle/>
          <a:p>
            <a:pPr marL="342900" indent="-342900">
              <a:buFont typeface="Arial" panose="020B0604020202020204" pitchFamily="34" charset="0"/>
              <a:buChar char="•"/>
            </a:pPr>
            <a:r>
              <a:rPr lang="en-US" sz="2000" dirty="0">
                <a:latin typeface="Arial" charset="0"/>
                <a:ea typeface="Arial" charset="0"/>
                <a:cs typeface="Arial" charset="0"/>
              </a:rPr>
              <a:t>Available in Bahamas, Barbados y Brazil through the public sector for adult population and research underway for adolescent population in Brazil</a:t>
            </a:r>
          </a:p>
          <a:p>
            <a:pPr marL="342900" indent="-342900">
              <a:buFont typeface="Arial" panose="020B0604020202020204" pitchFamily="34" charset="0"/>
              <a:buChar char="•"/>
            </a:pPr>
            <a:r>
              <a:rPr lang="en-US" sz="2000" dirty="0">
                <a:latin typeface="Arial" charset="0"/>
                <a:ea typeface="Arial" charset="0"/>
                <a:cs typeface="Arial" charset="0"/>
              </a:rPr>
              <a:t>Demonstration projects underway in 11 countries (7 LAC + 4 CAR: </a:t>
            </a:r>
            <a:r>
              <a:rPr lang="en-US" sz="2000" dirty="0"/>
              <a:t>GTM, CUB, DOR, CHI, COL, MEX, PER, JAM, HAI, PRY</a:t>
            </a:r>
            <a:r>
              <a:rPr lang="en-US" sz="2000" dirty="0">
                <a:latin typeface="Arial" charset="0"/>
                <a:ea typeface="Arial" charset="0"/>
                <a:cs typeface="Arial" charset="0"/>
              </a:rPr>
              <a:t>)</a:t>
            </a:r>
          </a:p>
          <a:p>
            <a:pPr marL="342900" indent="-342900">
              <a:buFont typeface="Arial" panose="020B0604020202020204" pitchFamily="34" charset="0"/>
              <a:buChar char="•"/>
            </a:pPr>
            <a:r>
              <a:rPr lang="en-US" sz="2000" dirty="0">
                <a:latin typeface="Arial" charset="0"/>
                <a:ea typeface="Arial" charset="0"/>
                <a:cs typeface="Arial" charset="0"/>
              </a:rPr>
              <a:t>It’s also available through private clinics and online in some countries. </a:t>
            </a:r>
          </a:p>
          <a:p>
            <a:pPr marL="342900" indent="-342900">
              <a:buFont typeface="Arial" panose="020B0604020202020204" pitchFamily="34" charset="0"/>
              <a:buChar char="•"/>
            </a:pPr>
            <a:endParaRPr lang="en-US" sz="2000" dirty="0">
              <a:latin typeface="Arial" charset="0"/>
              <a:ea typeface="Arial" charset="0"/>
              <a:cs typeface="Arial" charset="0"/>
            </a:endParaRPr>
          </a:p>
        </p:txBody>
      </p:sp>
      <p:grpSp>
        <p:nvGrpSpPr>
          <p:cNvPr id="5" name="Group 4"/>
          <p:cNvGrpSpPr>
            <a:grpSpLocks noChangeAspect="1"/>
          </p:cNvGrpSpPr>
          <p:nvPr/>
        </p:nvGrpSpPr>
        <p:grpSpPr bwMode="auto">
          <a:xfrm>
            <a:off x="5400675" y="195263"/>
            <a:ext cx="3544888" cy="4802187"/>
            <a:chOff x="3402" y="123"/>
            <a:chExt cx="2233" cy="3025"/>
          </a:xfrm>
        </p:grpSpPr>
        <p:sp>
          <p:nvSpPr>
            <p:cNvPr id="6" name="AutoShape 3"/>
            <p:cNvSpPr>
              <a:spLocks noChangeAspect="1" noChangeArrowheads="1" noTextEdit="1"/>
            </p:cNvSpPr>
            <p:nvPr/>
          </p:nvSpPr>
          <p:spPr bwMode="auto">
            <a:xfrm>
              <a:off x="3402" y="123"/>
              <a:ext cx="2233" cy="30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2" y="123"/>
              <a:ext cx="2237" cy="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17371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4385" y="2438400"/>
            <a:ext cx="8989615" cy="2397938"/>
          </a:xfrm>
          <a:prstGeom prst="rect">
            <a:avLst/>
          </a:prstGeom>
        </p:spPr>
      </p:pic>
      <p:sp>
        <p:nvSpPr>
          <p:cNvPr id="3" name="Title 1"/>
          <p:cNvSpPr txBox="1">
            <a:spLocks/>
          </p:cNvSpPr>
          <p:nvPr/>
        </p:nvSpPr>
        <p:spPr>
          <a:xfrm>
            <a:off x="486583" y="457303"/>
            <a:ext cx="7928429" cy="433949"/>
          </a:xfrm>
          <a:prstGeom prst="rect">
            <a:avLst/>
          </a:prstGeom>
        </p:spPr>
        <p:txBody>
          <a:bodyPr lIns="0" tIns="0" rIns="0" bIns="0"/>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r>
              <a:rPr lang="en-US" sz="3200" dirty="0">
                <a:solidFill>
                  <a:srgbClr val="00AEEF"/>
                </a:solidFill>
                <a:latin typeface="Arial" charset="0"/>
                <a:ea typeface="Arial" charset="0"/>
                <a:cs typeface="Arial" charset="0"/>
              </a:rPr>
              <a:t>A key challenge for access</a:t>
            </a:r>
          </a:p>
          <a:p>
            <a:endParaRPr lang="es-419" sz="3200" dirty="0">
              <a:solidFill>
                <a:srgbClr val="00AEEF"/>
              </a:solidFill>
              <a:latin typeface="Arial" charset="0"/>
              <a:ea typeface="Arial" charset="0"/>
              <a:cs typeface="Arial" charset="0"/>
            </a:endParaRPr>
          </a:p>
        </p:txBody>
      </p:sp>
      <p:pic>
        <p:nvPicPr>
          <p:cNvPr id="4" name="Picture 3"/>
          <p:cNvPicPr>
            <a:picLocks noChangeAspect="1"/>
          </p:cNvPicPr>
          <p:nvPr/>
        </p:nvPicPr>
        <p:blipFill>
          <a:blip r:embed="rId4"/>
          <a:stretch>
            <a:fillRect/>
          </a:stretch>
        </p:blipFill>
        <p:spPr>
          <a:xfrm>
            <a:off x="486584" y="4809571"/>
            <a:ext cx="4099930" cy="333929"/>
          </a:xfrm>
          <a:prstGeom prst="rect">
            <a:avLst/>
          </a:prstGeom>
        </p:spPr>
      </p:pic>
      <p:sp>
        <p:nvSpPr>
          <p:cNvPr id="5" name="Rectangle 4"/>
          <p:cNvSpPr/>
          <p:nvPr/>
        </p:nvSpPr>
        <p:spPr>
          <a:xfrm>
            <a:off x="486583" y="1178630"/>
            <a:ext cx="8410282" cy="830997"/>
          </a:xfrm>
          <a:prstGeom prst="rect">
            <a:avLst/>
          </a:prstGeom>
        </p:spPr>
        <p:txBody>
          <a:bodyPr wrap="square">
            <a:spAutoFit/>
          </a:bodyPr>
          <a:lstStyle/>
          <a:p>
            <a:r>
              <a:rPr lang="en-US" sz="2400" dirty="0">
                <a:latin typeface="Arial" charset="0"/>
                <a:ea typeface="Arial" charset="0"/>
                <a:cs typeface="Arial" charset="0"/>
              </a:rPr>
              <a:t>Legal barriers prevent adolescents to access HIV related services.</a:t>
            </a:r>
          </a:p>
        </p:txBody>
      </p:sp>
    </p:spTree>
    <p:extLst>
      <p:ext uri="{BB962C8B-B14F-4D97-AF65-F5344CB8AC3E}">
        <p14:creationId xmlns:p14="http://schemas.microsoft.com/office/powerpoint/2010/main" val="1151191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225F4EC-1689-7E46-BDFA-7E628D62E31C}"/>
              </a:ext>
            </a:extLst>
          </p:cNvPr>
          <p:cNvSpPr/>
          <p:nvPr/>
        </p:nvSpPr>
        <p:spPr>
          <a:xfrm>
            <a:off x="289322" y="1993813"/>
            <a:ext cx="8467725" cy="1599494"/>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5" name="TextBox 4">
            <a:extLst>
              <a:ext uri="{FF2B5EF4-FFF2-40B4-BE49-F238E27FC236}">
                <a16:creationId xmlns:a16="http://schemas.microsoft.com/office/drawing/2014/main" id="{8BD6DB76-A08B-9943-AE3C-76DBC6296E27}"/>
              </a:ext>
            </a:extLst>
          </p:cNvPr>
          <p:cNvSpPr txBox="1"/>
          <p:nvPr/>
        </p:nvSpPr>
        <p:spPr>
          <a:xfrm>
            <a:off x="397669" y="2066438"/>
            <a:ext cx="8251031" cy="1502976"/>
          </a:xfrm>
          <a:prstGeom prst="rect">
            <a:avLst/>
          </a:prstGeom>
          <a:noFill/>
        </p:spPr>
        <p:txBody>
          <a:bodyPr wrap="square" rtlCol="0">
            <a:spAutoFit/>
          </a:bodyPr>
          <a:lstStyle/>
          <a:p>
            <a:pPr marL="214313" indent="-214313">
              <a:spcBef>
                <a:spcPts val="450"/>
              </a:spcBef>
              <a:spcAft>
                <a:spcPts val="450"/>
              </a:spcAft>
              <a:buFont typeface="Arial" panose="020B0604020202020204" pitchFamily="34" charset="0"/>
              <a:buChar char="•"/>
            </a:pPr>
            <a:r>
              <a:rPr lang="en-CA" sz="1500" dirty="0"/>
              <a:t>An open-label study that examined adherence to PrEP among a diverse sample of young MSM (18-22 years-old) in 12 US cities.</a:t>
            </a:r>
            <a:endParaRPr lang="en-US" sz="1500" dirty="0"/>
          </a:p>
          <a:p>
            <a:pPr marL="214313" indent="-214313">
              <a:spcBef>
                <a:spcPts val="450"/>
              </a:spcBef>
              <a:spcAft>
                <a:spcPts val="450"/>
              </a:spcAft>
              <a:buFont typeface="Arial" panose="020B0604020202020204" pitchFamily="34" charset="0"/>
              <a:buChar char="•"/>
            </a:pPr>
            <a:r>
              <a:rPr lang="en-CA" sz="1500" dirty="0"/>
              <a:t>Acceptability of PrEP was high.</a:t>
            </a:r>
          </a:p>
          <a:p>
            <a:pPr marL="214313" indent="-214313">
              <a:spcBef>
                <a:spcPts val="450"/>
              </a:spcBef>
              <a:spcAft>
                <a:spcPts val="450"/>
              </a:spcAft>
              <a:buFont typeface="Arial" panose="020B0604020202020204" pitchFamily="34" charset="0"/>
              <a:buChar char="•"/>
            </a:pPr>
            <a:r>
              <a:rPr lang="en-CA" sz="1500" dirty="0"/>
              <a:t>Most participants achieved protective drug levels during monthly visits. </a:t>
            </a:r>
            <a:r>
              <a:rPr lang="en-CA" sz="1500" b="1" dirty="0"/>
              <a:t>However, as visit frequency decreased, so did adherence.</a:t>
            </a:r>
          </a:p>
        </p:txBody>
      </p:sp>
      <p:pic>
        <p:nvPicPr>
          <p:cNvPr id="6" name="Picture 5">
            <a:extLst>
              <a:ext uri="{FF2B5EF4-FFF2-40B4-BE49-F238E27FC236}">
                <a16:creationId xmlns:a16="http://schemas.microsoft.com/office/drawing/2014/main" id="{9715B004-CD97-A641-834B-04177366FC0C}"/>
              </a:ext>
            </a:extLst>
          </p:cNvPr>
          <p:cNvPicPr>
            <a:picLocks noChangeAspect="1"/>
          </p:cNvPicPr>
          <p:nvPr/>
        </p:nvPicPr>
        <p:blipFill>
          <a:blip r:embed="rId3"/>
          <a:stretch>
            <a:fillRect/>
          </a:stretch>
        </p:blipFill>
        <p:spPr>
          <a:xfrm>
            <a:off x="377429" y="211931"/>
            <a:ext cx="8162925" cy="904875"/>
          </a:xfrm>
          <a:prstGeom prst="rect">
            <a:avLst/>
          </a:prstGeom>
        </p:spPr>
      </p:pic>
      <p:pic>
        <p:nvPicPr>
          <p:cNvPr id="7" name="Picture 6">
            <a:extLst>
              <a:ext uri="{FF2B5EF4-FFF2-40B4-BE49-F238E27FC236}">
                <a16:creationId xmlns:a16="http://schemas.microsoft.com/office/drawing/2014/main" id="{B2E530EC-4DA0-AD42-A0D2-65FBB313643B}"/>
              </a:ext>
            </a:extLst>
          </p:cNvPr>
          <p:cNvPicPr>
            <a:picLocks noChangeAspect="1"/>
          </p:cNvPicPr>
          <p:nvPr/>
        </p:nvPicPr>
        <p:blipFill>
          <a:blip r:embed="rId4"/>
          <a:stretch>
            <a:fillRect/>
          </a:stretch>
        </p:blipFill>
        <p:spPr>
          <a:xfrm>
            <a:off x="2004418" y="1051489"/>
            <a:ext cx="4908947" cy="810600"/>
          </a:xfrm>
          <a:prstGeom prst="rect">
            <a:avLst/>
          </a:prstGeom>
        </p:spPr>
      </p:pic>
      <p:sp>
        <p:nvSpPr>
          <p:cNvPr id="10" name="Right Arrow Callout 9">
            <a:extLst>
              <a:ext uri="{FF2B5EF4-FFF2-40B4-BE49-F238E27FC236}">
                <a16:creationId xmlns:a16="http://schemas.microsoft.com/office/drawing/2014/main" id="{7EE41C24-3926-F54B-ABB8-BB27A7E8E0E4}"/>
              </a:ext>
            </a:extLst>
          </p:cNvPr>
          <p:cNvSpPr/>
          <p:nvPr/>
        </p:nvSpPr>
        <p:spPr>
          <a:xfrm>
            <a:off x="289321" y="3943350"/>
            <a:ext cx="2415779" cy="904875"/>
          </a:xfrm>
          <a:prstGeom prst="rightArrowCallout">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CONCLUSION</a:t>
            </a:r>
          </a:p>
        </p:txBody>
      </p:sp>
      <p:sp>
        <p:nvSpPr>
          <p:cNvPr id="11" name="TextBox 10">
            <a:extLst>
              <a:ext uri="{FF2B5EF4-FFF2-40B4-BE49-F238E27FC236}">
                <a16:creationId xmlns:a16="http://schemas.microsoft.com/office/drawing/2014/main" id="{A6678C6C-30C4-224F-925D-2E2C1DB1B01C}"/>
              </a:ext>
            </a:extLst>
          </p:cNvPr>
          <p:cNvSpPr txBox="1"/>
          <p:nvPr/>
        </p:nvSpPr>
        <p:spPr>
          <a:xfrm>
            <a:off x="2705101" y="4130330"/>
            <a:ext cx="5943600" cy="784830"/>
          </a:xfrm>
          <a:prstGeom prst="rect">
            <a:avLst/>
          </a:prstGeom>
          <a:noFill/>
        </p:spPr>
        <p:txBody>
          <a:bodyPr wrap="square" rtlCol="0">
            <a:spAutoFit/>
          </a:bodyPr>
          <a:lstStyle/>
          <a:p>
            <a:pPr algn="ctr"/>
            <a:r>
              <a:rPr lang="en-CA" sz="1500" b="1" dirty="0"/>
              <a:t>Young MSM “may need PrEP access in youth-friendly settings</a:t>
            </a:r>
          </a:p>
          <a:p>
            <a:pPr algn="ctr"/>
            <a:r>
              <a:rPr lang="en-CA" sz="1500" b="1" dirty="0"/>
              <a:t> with tailored adherence support and potentially </a:t>
            </a:r>
          </a:p>
          <a:p>
            <a:pPr algn="ctr"/>
            <a:r>
              <a:rPr lang="en-CA" sz="1500" b="1" dirty="0"/>
              <a:t>augmented visit schedules.</a:t>
            </a:r>
            <a:r>
              <a:rPr lang="en-US" sz="1500" b="1" dirty="0"/>
              <a:t>”</a:t>
            </a:r>
            <a:endParaRPr lang="en-CA" sz="1500" b="1" dirty="0"/>
          </a:p>
        </p:txBody>
      </p:sp>
    </p:spTree>
    <p:extLst>
      <p:ext uri="{BB962C8B-B14F-4D97-AF65-F5344CB8AC3E}">
        <p14:creationId xmlns:p14="http://schemas.microsoft.com/office/powerpoint/2010/main" val="133426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86582" y="457303"/>
            <a:ext cx="8444448" cy="857250"/>
          </a:xfrm>
          <a:prstGeom prst="rect">
            <a:avLst/>
          </a:prstGeom>
        </p:spPr>
        <p:txBody>
          <a:bodyPr lIns="0" tIns="0" rIns="0" bIns="0"/>
          <a:lstStyle>
            <a:lvl1pPr algn="l" defTabSz="685800" rtl="0" eaLnBrk="1" latinLnBrk="0" hangingPunct="1">
              <a:lnSpc>
                <a:spcPct val="90000"/>
              </a:lnSpc>
              <a:spcBef>
                <a:spcPct val="0"/>
              </a:spcBef>
              <a:buNone/>
              <a:defRPr sz="3600" kern="1200">
                <a:solidFill>
                  <a:srgbClr val="0099FF"/>
                </a:solidFill>
                <a:latin typeface="+mj-lt"/>
                <a:ea typeface="+mj-ea"/>
                <a:cs typeface="+mj-cs"/>
              </a:defRPr>
            </a:lvl1pPr>
          </a:lstStyle>
          <a:p>
            <a:r>
              <a:rPr lang="en-US" sz="3200" dirty="0">
                <a:solidFill>
                  <a:srgbClr val="00AEEF"/>
                </a:solidFill>
                <a:latin typeface="Arial" charset="0"/>
                <a:ea typeface="Arial" charset="0"/>
                <a:cs typeface="Arial" charset="0"/>
              </a:rPr>
              <a:t>Additional considerations for supplying </a:t>
            </a:r>
            <a:r>
              <a:rPr lang="en-US" sz="3200" dirty="0" err="1">
                <a:solidFill>
                  <a:srgbClr val="00AEEF"/>
                </a:solidFill>
                <a:latin typeface="Arial" charset="0"/>
                <a:ea typeface="Arial" charset="0"/>
                <a:cs typeface="Arial" charset="0"/>
              </a:rPr>
              <a:t>PrEP</a:t>
            </a:r>
            <a:endParaRPr lang="en-US" sz="3200" dirty="0">
              <a:solidFill>
                <a:srgbClr val="00AEEF"/>
              </a:solidFill>
              <a:latin typeface="Arial" charset="0"/>
              <a:ea typeface="Arial" charset="0"/>
              <a:cs typeface="Arial" charset="0"/>
            </a:endParaRPr>
          </a:p>
        </p:txBody>
      </p:sp>
      <p:sp>
        <p:nvSpPr>
          <p:cNvPr id="3" name="Content Placeholder 2"/>
          <p:cNvSpPr txBox="1">
            <a:spLocks/>
          </p:cNvSpPr>
          <p:nvPr/>
        </p:nvSpPr>
        <p:spPr>
          <a:xfrm>
            <a:off x="486582" y="1059828"/>
            <a:ext cx="7790543" cy="3372687"/>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endParaRPr lang="fr-CH" sz="2000" dirty="0">
              <a:latin typeface="Arial" charset="0"/>
              <a:ea typeface="Arial" charset="0"/>
              <a:cs typeface="Arial" charset="0"/>
            </a:endParaRPr>
          </a:p>
        </p:txBody>
      </p:sp>
      <p:sp>
        <p:nvSpPr>
          <p:cNvPr id="5" name="Footer Placeholder 4"/>
          <p:cNvSpPr>
            <a:spLocks noGrp="1"/>
          </p:cNvSpPr>
          <p:nvPr>
            <p:ph type="ftr" sz="quarter" idx="11"/>
          </p:nvPr>
        </p:nvSpPr>
        <p:spPr>
          <a:xfrm>
            <a:off x="6035430" y="4688415"/>
            <a:ext cx="2895600" cy="273844"/>
          </a:xfrm>
          <a:prstGeom prst="rect">
            <a:avLst/>
          </a:prstGeom>
        </p:spPr>
        <p:txBody>
          <a:bodyPr/>
          <a:lstStyle>
            <a:lvl1pPr algn="r">
              <a:defRPr sz="900" b="0">
                <a:solidFill>
                  <a:schemeClr val="bg1">
                    <a:lumMod val="50000"/>
                  </a:schemeClr>
                </a:solidFill>
              </a:defRPr>
            </a:lvl1pPr>
          </a:lstStyle>
          <a:p>
            <a:r>
              <a:rPr lang="en-US" dirty="0">
                <a:latin typeface="Arial" charset="0"/>
                <a:ea typeface="Arial" charset="0"/>
                <a:cs typeface="Arial" charset="0"/>
              </a:rPr>
              <a:t>Title of Presentation – </a:t>
            </a:r>
            <a:r>
              <a:rPr lang="en-US" b="1" dirty="0">
                <a:solidFill>
                  <a:srgbClr val="00AEEF"/>
                </a:solidFill>
                <a:latin typeface="Arial" charset="0"/>
                <a:ea typeface="Arial" charset="0"/>
                <a:cs typeface="Arial" charset="0"/>
              </a:rPr>
              <a:t>UNICEF</a:t>
            </a:r>
            <a:r>
              <a:rPr lang="en-US" dirty="0">
                <a:solidFill>
                  <a:srgbClr val="00AEEF"/>
                </a:solidFill>
                <a:latin typeface="Arial" charset="0"/>
                <a:ea typeface="Arial" charset="0"/>
                <a:cs typeface="Arial" charset="0"/>
              </a:rPr>
              <a:t> | for every child</a:t>
            </a:r>
          </a:p>
        </p:txBody>
      </p:sp>
      <p:sp>
        <p:nvSpPr>
          <p:cNvPr id="6" name="Rectangle 5"/>
          <p:cNvSpPr/>
          <p:nvPr/>
        </p:nvSpPr>
        <p:spPr>
          <a:xfrm>
            <a:off x="170954" y="154691"/>
            <a:ext cx="8824479" cy="4844293"/>
          </a:xfrm>
          <a:prstGeom prst="rect">
            <a:avLst/>
          </a:prstGeom>
          <a:noFill/>
          <a:ln w="28575" cmpd="sng">
            <a:solidFill>
              <a:srgbClr val="0092D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6386135" y="1059829"/>
            <a:ext cx="2544895" cy="3578588"/>
          </a:xfrm>
          <a:prstGeom prst="rect">
            <a:avLst/>
          </a:prstGeom>
        </p:spPr>
      </p:pic>
      <p:sp>
        <p:nvSpPr>
          <p:cNvPr id="7" name="Rectangle 6"/>
          <p:cNvSpPr/>
          <p:nvPr/>
        </p:nvSpPr>
        <p:spPr>
          <a:xfrm>
            <a:off x="288531" y="1155633"/>
            <a:ext cx="5826069" cy="3477875"/>
          </a:xfrm>
          <a:prstGeom prst="rect">
            <a:avLst/>
          </a:prstGeom>
        </p:spPr>
        <p:txBody>
          <a:bodyPr wrap="square">
            <a:spAutoFit/>
          </a:bodyPr>
          <a:lstStyle/>
          <a:p>
            <a:pPr marL="342900" indent="-342900">
              <a:buFont typeface="Arial" panose="020B0604020202020204" pitchFamily="34" charset="0"/>
              <a:buChar char="•"/>
            </a:pPr>
            <a:r>
              <a:rPr lang="en-US" sz="2000" dirty="0">
                <a:latin typeface="Arial" charset="0"/>
                <a:ea typeface="Arial" charset="0"/>
                <a:cs typeface="Arial" charset="0"/>
              </a:rPr>
              <a:t>Young people’s lives are complicated – STI risks vary, adherence to daily treatment can be challenging.</a:t>
            </a:r>
          </a:p>
          <a:p>
            <a:pPr marL="342900" indent="-342900">
              <a:buFont typeface="Arial" panose="020B0604020202020204" pitchFamily="34" charset="0"/>
              <a:buChar char="•"/>
            </a:pPr>
            <a:r>
              <a:rPr lang="en-US" sz="2000" dirty="0">
                <a:latin typeface="Arial" charset="0"/>
                <a:ea typeface="Arial" charset="0"/>
                <a:cs typeface="Arial" charset="0"/>
              </a:rPr>
              <a:t>Risk perceptions about HIV (and many other issues) tend to be low among young people.</a:t>
            </a:r>
          </a:p>
          <a:p>
            <a:pPr marL="342900" indent="-342900">
              <a:buFont typeface="Arial" panose="020B0604020202020204" pitchFamily="34" charset="0"/>
              <a:buChar char="•"/>
            </a:pPr>
            <a:r>
              <a:rPr lang="en-US" sz="2000" dirty="0">
                <a:latin typeface="Arial" charset="0"/>
                <a:ea typeface="Arial" charset="0"/>
                <a:cs typeface="Arial" charset="0"/>
              </a:rPr>
              <a:t>Sexual relationships are new -  anticipating and negotiating risks can be hard to do</a:t>
            </a:r>
          </a:p>
          <a:p>
            <a:pPr marL="342900" indent="-342900">
              <a:buFont typeface="Arial" panose="020B0604020202020204" pitchFamily="34" charset="0"/>
              <a:buChar char="•"/>
            </a:pPr>
            <a:r>
              <a:rPr lang="en-US" sz="2000" dirty="0">
                <a:latin typeface="Arial" charset="0"/>
                <a:ea typeface="Arial" charset="0"/>
                <a:cs typeface="Arial" charset="0"/>
              </a:rPr>
              <a:t>Health services are not always seen as relevant for them - young people do not go to health facilities!</a:t>
            </a:r>
          </a:p>
          <a:p>
            <a:pPr marL="342900" indent="-342900">
              <a:buFont typeface="Arial" panose="020B0604020202020204" pitchFamily="34" charset="0"/>
              <a:buChar char="•"/>
            </a:pPr>
            <a:endParaRPr lang="en-US" sz="2000" dirty="0">
              <a:latin typeface="Arial" charset="0"/>
              <a:ea typeface="Arial" charset="0"/>
              <a:cs typeface="Arial" charset="0"/>
            </a:endParaRPr>
          </a:p>
        </p:txBody>
      </p:sp>
    </p:spTree>
    <p:extLst>
      <p:ext uri="{BB962C8B-B14F-4D97-AF65-F5344CB8AC3E}">
        <p14:creationId xmlns:p14="http://schemas.microsoft.com/office/powerpoint/2010/main" val="3189470973"/>
      </p:ext>
    </p:extLst>
  </p:cSld>
  <p:clrMapOvr>
    <a:masterClrMapping/>
  </p:clrMapOvr>
</p:sld>
</file>

<file path=ppt/theme/theme1.xml><?xml version="1.0" encoding="utf-8"?>
<a:theme xmlns:a="http://schemas.openxmlformats.org/drawingml/2006/main" name="UNICEF Power Point Template 2016 Ver1">
  <a:themeElements>
    <a:clrScheme name="Custom 2">
      <a:dk1>
        <a:sysClr val="windowText" lastClr="000000"/>
      </a:dk1>
      <a:lt1>
        <a:sysClr val="window" lastClr="FFFFFF"/>
      </a:lt1>
      <a:dk2>
        <a:srgbClr val="44546A"/>
      </a:dk2>
      <a:lt2>
        <a:srgbClr val="E7E6E6"/>
      </a:lt2>
      <a:accent1>
        <a:srgbClr val="00AEEF"/>
      </a:accent1>
      <a:accent2>
        <a:srgbClr val="E2231A"/>
      </a:accent2>
      <a:accent3>
        <a:srgbClr val="777779"/>
      </a:accent3>
      <a:accent4>
        <a:srgbClr val="FFC20E"/>
      </a:accent4>
      <a:accent5>
        <a:srgbClr val="961A49"/>
      </a:accent5>
      <a:accent6>
        <a:srgbClr val="374EA2"/>
      </a:accent6>
      <a:hlink>
        <a:srgbClr val="00833D"/>
      </a:hlink>
      <a:folHlink>
        <a:srgbClr val="F26A2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CEF Power Point Template 2016 Ver1" id="{3F7F5D43-EC16-5045-BC90-0F8BCAFD8F35}" vid="{73FB6540-1E4B-F845-8043-FEB8B9ECEC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UNICEF Power Point Template 2016 Ver1.potx</Template>
  <TotalTime>4788</TotalTime>
  <Words>1256</Words>
  <Application>Microsoft Office PowerPoint</Application>
  <PresentationFormat>On-screen Show (16:9)</PresentationFormat>
  <Paragraphs>81</Paragraphs>
  <Slides>12</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UNICEF Power Point Template 2016 Ver1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Elrington</dc:creator>
  <cp:lastModifiedBy>Alejandra Trossero</cp:lastModifiedBy>
  <cp:revision>145</cp:revision>
  <dcterms:created xsi:type="dcterms:W3CDTF">2016-08-29T15:36:18Z</dcterms:created>
  <dcterms:modified xsi:type="dcterms:W3CDTF">2018-07-26T06:34:57Z</dcterms:modified>
</cp:coreProperties>
</file>